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3">
  <p:sldMasterIdLst>
    <p:sldMasterId id="2147483685" r:id="rId1"/>
    <p:sldMasterId id="2147483676" r:id="rId2"/>
    <p:sldMasterId id="2147483648" r:id="rId3"/>
    <p:sldMasterId id="2147483687" r:id="rId4"/>
    <p:sldMasterId id="2147483662" r:id="rId5"/>
  </p:sldMasterIdLst>
  <p:notesMasterIdLst>
    <p:notesMasterId r:id="rId15"/>
  </p:notesMasterIdLst>
  <p:handoutMasterIdLst>
    <p:handoutMasterId r:id="rId16"/>
  </p:handoutMasterIdLst>
  <p:sldIdLst>
    <p:sldId id="1058" r:id="rId6"/>
    <p:sldId id="1120" r:id="rId7"/>
    <p:sldId id="1052" r:id="rId8"/>
    <p:sldId id="1121" r:id="rId9"/>
    <p:sldId id="1122" r:id="rId10"/>
    <p:sldId id="1123" r:id="rId11"/>
    <p:sldId id="1099" r:id="rId12"/>
    <p:sldId id="1103" r:id="rId13"/>
    <p:sldId id="109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a Jacobus" initials="LJ" lastIdx="2" clrIdx="0">
    <p:extLst>
      <p:ext uri="{19B8F6BF-5375-455C-9EA6-DF929625EA0E}">
        <p15:presenceInfo xmlns:p15="http://schemas.microsoft.com/office/powerpoint/2012/main" userId="Lana Jacob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D2A"/>
    <a:srgbClr val="737E82"/>
    <a:srgbClr val="FF9900"/>
    <a:srgbClr val="3CBA94"/>
    <a:srgbClr val="EAE656"/>
    <a:srgbClr val="A4ABAE"/>
    <a:srgbClr val="C6CBCC"/>
    <a:srgbClr val="FF5500"/>
    <a:srgbClr val="C7CBCD"/>
    <a:srgbClr val="4E9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6" autoAdjust="0"/>
    <p:restoredTop sz="95232" autoAdjust="0"/>
  </p:normalViewPr>
  <p:slideViewPr>
    <p:cSldViewPr>
      <p:cViewPr varScale="1">
        <p:scale>
          <a:sx n="111" d="100"/>
          <a:sy n="111" d="100"/>
        </p:scale>
        <p:origin x="1212" y="96"/>
      </p:cViewPr>
      <p:guideLst>
        <p:guide orient="horz" pos="528"/>
        <p:guide pos="576"/>
      </p:guideLst>
    </p:cSldViewPr>
  </p:slideViewPr>
  <p:outlineViewPr>
    <p:cViewPr>
      <p:scale>
        <a:sx n="33" d="100"/>
        <a:sy n="33" d="100"/>
      </p:scale>
      <p:origin x="0" y="-643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FED68-C9A2-4D88-B85E-CB2138753E84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F0F6C2-2EE2-4981-8598-D5AF5BD351A2}">
      <dgm:prSet phldrT="[Text]"/>
      <dgm:spPr/>
      <dgm:t>
        <a:bodyPr/>
        <a:lstStyle/>
        <a:p>
          <a:r>
            <a:rPr lang="en-US" dirty="0"/>
            <a:t>Community Building</a:t>
          </a:r>
        </a:p>
        <a:p>
          <a:r>
            <a:rPr lang="en-US" dirty="0"/>
            <a:t>Resident Voice, GOTV</a:t>
          </a:r>
        </a:p>
        <a:p>
          <a:r>
            <a:rPr lang="en-US" dirty="0"/>
            <a:t>Volunteer Engagement</a:t>
          </a:r>
        </a:p>
        <a:p>
          <a:r>
            <a:rPr lang="en-US" dirty="0"/>
            <a:t>Digital Divide</a:t>
          </a:r>
        </a:p>
      </dgm:t>
    </dgm:pt>
    <dgm:pt modelId="{1A03CAB2-C5B1-433F-A72F-2751E1C8FA91}" type="parTrans" cxnId="{08B876D2-AE0F-4F12-A7FC-630485F0324C}">
      <dgm:prSet/>
      <dgm:spPr/>
      <dgm:t>
        <a:bodyPr/>
        <a:lstStyle/>
        <a:p>
          <a:endParaRPr lang="en-US"/>
        </a:p>
      </dgm:t>
    </dgm:pt>
    <dgm:pt modelId="{C0CC7A2B-5E65-47E2-81C3-5B263440E8C1}" type="sibTrans" cxnId="{08B876D2-AE0F-4F12-A7FC-630485F0324C}">
      <dgm:prSet/>
      <dgm:spPr/>
      <dgm:t>
        <a:bodyPr/>
        <a:lstStyle/>
        <a:p>
          <a:endParaRPr lang="en-US"/>
        </a:p>
      </dgm:t>
    </dgm:pt>
    <dgm:pt modelId="{171CBA05-E4BD-4569-929D-A306184232D3}">
      <dgm:prSet phldrT="[Text]"/>
      <dgm:spPr>
        <a:solidFill>
          <a:srgbClr val="A4ABAE"/>
        </a:solidFill>
      </dgm:spPr>
      <dgm:t>
        <a:bodyPr/>
        <a:lstStyle/>
        <a:p>
          <a:r>
            <a:rPr lang="en-US" dirty="0"/>
            <a:t>Children Youth and Families</a:t>
          </a:r>
        </a:p>
      </dgm:t>
    </dgm:pt>
    <dgm:pt modelId="{89C7B67B-5974-4B1D-A312-D5AA908E53A9}" type="parTrans" cxnId="{6451FA47-88DD-4E58-84FD-FAA756AD6FFD}">
      <dgm:prSet/>
      <dgm:spPr/>
      <dgm:t>
        <a:bodyPr/>
        <a:lstStyle/>
        <a:p>
          <a:endParaRPr lang="en-US"/>
        </a:p>
      </dgm:t>
    </dgm:pt>
    <dgm:pt modelId="{EE76A79A-1628-4A40-814E-7AFBA5F38B08}" type="sibTrans" cxnId="{6451FA47-88DD-4E58-84FD-FAA756AD6FFD}">
      <dgm:prSet/>
      <dgm:spPr/>
      <dgm:t>
        <a:bodyPr/>
        <a:lstStyle/>
        <a:p>
          <a:endParaRPr lang="en-US"/>
        </a:p>
      </dgm:t>
    </dgm:pt>
    <dgm:pt modelId="{35B71F7D-4186-4F6F-A377-50726D01D31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Workforce and Economic Mobility</a:t>
          </a:r>
        </a:p>
      </dgm:t>
    </dgm:pt>
    <dgm:pt modelId="{F3A3CDCE-738D-47FA-9426-9DA94BCC15B3}" type="parTrans" cxnId="{3D3C35A5-1423-479A-8CAA-77B50B00DB41}">
      <dgm:prSet/>
      <dgm:spPr/>
      <dgm:t>
        <a:bodyPr/>
        <a:lstStyle/>
        <a:p>
          <a:endParaRPr lang="en-US"/>
        </a:p>
      </dgm:t>
    </dgm:pt>
    <dgm:pt modelId="{3DA839C3-D5B7-4D72-8CE2-934648B240DF}" type="sibTrans" cxnId="{3D3C35A5-1423-479A-8CAA-77B50B00DB41}">
      <dgm:prSet/>
      <dgm:spPr/>
      <dgm:t>
        <a:bodyPr/>
        <a:lstStyle/>
        <a:p>
          <a:endParaRPr lang="en-US"/>
        </a:p>
      </dgm:t>
    </dgm:pt>
    <dgm:pt modelId="{0659D78E-F228-47E8-9B9B-A325A0E65B06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Housing Stability</a:t>
          </a:r>
        </a:p>
      </dgm:t>
    </dgm:pt>
    <dgm:pt modelId="{9ED9FCEF-C7F5-48A0-9A44-A750CA9BDD51}" type="parTrans" cxnId="{C1F3C467-A854-4E31-8599-77AEAE3D41CA}">
      <dgm:prSet/>
      <dgm:spPr/>
      <dgm:t>
        <a:bodyPr/>
        <a:lstStyle/>
        <a:p>
          <a:endParaRPr lang="en-US"/>
        </a:p>
      </dgm:t>
    </dgm:pt>
    <dgm:pt modelId="{6F19570B-99CE-445D-A8E5-B403A3F1FE5B}" type="sibTrans" cxnId="{C1F3C467-A854-4E31-8599-77AEAE3D41CA}">
      <dgm:prSet/>
      <dgm:spPr/>
      <dgm:t>
        <a:bodyPr/>
        <a:lstStyle/>
        <a:p>
          <a:endParaRPr lang="en-US"/>
        </a:p>
      </dgm:t>
    </dgm:pt>
    <dgm:pt modelId="{655BEDB3-2AA4-498C-AB98-6941BAED9252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Adult Health and Wellness</a:t>
          </a:r>
        </a:p>
      </dgm:t>
    </dgm:pt>
    <dgm:pt modelId="{2FE7803A-A6ED-4904-A3B9-99F02337A893}" type="parTrans" cxnId="{721E6071-071E-4AF1-8D1A-01CD2ABB8A30}">
      <dgm:prSet/>
      <dgm:spPr/>
      <dgm:t>
        <a:bodyPr/>
        <a:lstStyle/>
        <a:p>
          <a:endParaRPr lang="en-US"/>
        </a:p>
      </dgm:t>
    </dgm:pt>
    <dgm:pt modelId="{7C462EE0-BE3B-464F-B6C0-C3F63C9DF06C}" type="sibTrans" cxnId="{721E6071-071E-4AF1-8D1A-01CD2ABB8A30}">
      <dgm:prSet/>
      <dgm:spPr/>
      <dgm:t>
        <a:bodyPr/>
        <a:lstStyle/>
        <a:p>
          <a:endParaRPr lang="en-US"/>
        </a:p>
      </dgm:t>
    </dgm:pt>
    <dgm:pt modelId="{D2980E4F-A473-4C3F-8006-4195236C4962}" type="pres">
      <dgm:prSet presAssocID="{529FED68-C9A2-4D88-B85E-CB2138753E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EEA063-CFD1-4FC9-AB7C-A6A2E93999C5}" type="pres">
      <dgm:prSet presAssocID="{0CF0F6C2-2EE2-4981-8598-D5AF5BD351A2}" presName="vertOne" presStyleCnt="0"/>
      <dgm:spPr/>
    </dgm:pt>
    <dgm:pt modelId="{81746A3D-E3C9-4AD3-B8A5-8666CBDDFAFD}" type="pres">
      <dgm:prSet presAssocID="{0CF0F6C2-2EE2-4981-8598-D5AF5BD351A2}" presName="txOne" presStyleLbl="node0" presStyleIdx="0" presStyleCnt="1" custLinFactNeighborX="1374" custLinFactNeighborY="58946">
        <dgm:presLayoutVars>
          <dgm:chPref val="3"/>
        </dgm:presLayoutVars>
      </dgm:prSet>
      <dgm:spPr/>
    </dgm:pt>
    <dgm:pt modelId="{296BE054-8CB0-468B-9FC0-8AAA25277EB0}" type="pres">
      <dgm:prSet presAssocID="{0CF0F6C2-2EE2-4981-8598-D5AF5BD351A2}" presName="parTransOne" presStyleCnt="0"/>
      <dgm:spPr/>
    </dgm:pt>
    <dgm:pt modelId="{4776380E-78E0-4C67-AC07-A024C0AB7D0D}" type="pres">
      <dgm:prSet presAssocID="{0CF0F6C2-2EE2-4981-8598-D5AF5BD351A2}" presName="horzOne" presStyleCnt="0"/>
      <dgm:spPr/>
    </dgm:pt>
    <dgm:pt modelId="{E2B09A31-7E7A-4A11-A822-BB467B15AB23}" type="pres">
      <dgm:prSet presAssocID="{171CBA05-E4BD-4569-929D-A306184232D3}" presName="vertTwo" presStyleCnt="0"/>
      <dgm:spPr/>
    </dgm:pt>
    <dgm:pt modelId="{A8077EE2-3BCF-44FB-B2E5-13943F20E5DB}" type="pres">
      <dgm:prSet presAssocID="{171CBA05-E4BD-4569-929D-A306184232D3}" presName="txTwo" presStyleLbl="node2" presStyleIdx="0" presStyleCnt="2" custLinFactNeighborX="2946" custLinFactNeighborY="-42615">
        <dgm:presLayoutVars>
          <dgm:chPref val="3"/>
        </dgm:presLayoutVars>
      </dgm:prSet>
      <dgm:spPr/>
    </dgm:pt>
    <dgm:pt modelId="{E1710552-6EA2-46EA-8231-32777655C8AC}" type="pres">
      <dgm:prSet presAssocID="{171CBA05-E4BD-4569-929D-A306184232D3}" presName="parTransTwo" presStyleCnt="0"/>
      <dgm:spPr/>
    </dgm:pt>
    <dgm:pt modelId="{765A1C29-A4D8-48BB-984F-755A10E9D5B9}" type="pres">
      <dgm:prSet presAssocID="{171CBA05-E4BD-4569-929D-A306184232D3}" presName="horzTwo" presStyleCnt="0"/>
      <dgm:spPr/>
    </dgm:pt>
    <dgm:pt modelId="{8E4AE5AA-CA47-4236-9FFD-36194AA5EE57}" type="pres">
      <dgm:prSet presAssocID="{35B71F7D-4186-4F6F-A377-50726D01D31A}" presName="vertThree" presStyleCnt="0"/>
      <dgm:spPr/>
    </dgm:pt>
    <dgm:pt modelId="{38C888EF-1E1C-4335-8DC6-9EC088608956}" type="pres">
      <dgm:prSet presAssocID="{35B71F7D-4186-4F6F-A377-50726D01D31A}" presName="txThree" presStyleLbl="node3" presStyleIdx="0" presStyleCnt="2" custLinFactNeighborX="1902" custLinFactNeighborY="-3465">
        <dgm:presLayoutVars>
          <dgm:chPref val="3"/>
        </dgm:presLayoutVars>
      </dgm:prSet>
      <dgm:spPr/>
    </dgm:pt>
    <dgm:pt modelId="{A46D118D-F7F4-49FB-BEA4-DBD8C649E3CD}" type="pres">
      <dgm:prSet presAssocID="{35B71F7D-4186-4F6F-A377-50726D01D31A}" presName="horzThree" presStyleCnt="0"/>
      <dgm:spPr/>
    </dgm:pt>
    <dgm:pt modelId="{0FC8AF6D-8A49-4166-A677-7959835DB5E9}" type="pres">
      <dgm:prSet presAssocID="{EE76A79A-1628-4A40-814E-7AFBA5F38B08}" presName="sibSpaceTwo" presStyleCnt="0"/>
      <dgm:spPr/>
    </dgm:pt>
    <dgm:pt modelId="{14A20418-63C0-4967-994C-265F372AB988}" type="pres">
      <dgm:prSet presAssocID="{0659D78E-F228-47E8-9B9B-A325A0E65B06}" presName="vertTwo" presStyleCnt="0"/>
      <dgm:spPr/>
    </dgm:pt>
    <dgm:pt modelId="{B4CADB97-AD81-4E3E-BD6F-63CA7CA39177}" type="pres">
      <dgm:prSet presAssocID="{0659D78E-F228-47E8-9B9B-A325A0E65B06}" presName="txTwo" presStyleLbl="node2" presStyleIdx="1" presStyleCnt="2">
        <dgm:presLayoutVars>
          <dgm:chPref val="3"/>
        </dgm:presLayoutVars>
      </dgm:prSet>
      <dgm:spPr/>
    </dgm:pt>
    <dgm:pt modelId="{35FB1348-FD05-45D9-8326-ECA5ED069DD0}" type="pres">
      <dgm:prSet presAssocID="{0659D78E-F228-47E8-9B9B-A325A0E65B06}" presName="parTransTwo" presStyleCnt="0"/>
      <dgm:spPr/>
    </dgm:pt>
    <dgm:pt modelId="{627B278A-CD44-4705-B4C0-9022731A552C}" type="pres">
      <dgm:prSet presAssocID="{0659D78E-F228-47E8-9B9B-A325A0E65B06}" presName="horzTwo" presStyleCnt="0"/>
      <dgm:spPr/>
    </dgm:pt>
    <dgm:pt modelId="{FC537C46-C261-4099-9626-E353F65B9362}" type="pres">
      <dgm:prSet presAssocID="{655BEDB3-2AA4-498C-AB98-6941BAED9252}" presName="vertThree" presStyleCnt="0"/>
      <dgm:spPr/>
    </dgm:pt>
    <dgm:pt modelId="{7669D164-2189-4C21-9715-DB91034F9E0F}" type="pres">
      <dgm:prSet presAssocID="{655BEDB3-2AA4-498C-AB98-6941BAED9252}" presName="txThree" presStyleLbl="node3" presStyleIdx="1" presStyleCnt="2">
        <dgm:presLayoutVars>
          <dgm:chPref val="3"/>
        </dgm:presLayoutVars>
      </dgm:prSet>
      <dgm:spPr/>
    </dgm:pt>
    <dgm:pt modelId="{8F9B3637-4E38-478C-9565-64B5AC0888C7}" type="pres">
      <dgm:prSet presAssocID="{655BEDB3-2AA4-498C-AB98-6941BAED9252}" presName="horzThree" presStyleCnt="0"/>
      <dgm:spPr/>
    </dgm:pt>
  </dgm:ptLst>
  <dgm:cxnLst>
    <dgm:cxn modelId="{F55D4108-947E-4D66-B9F8-D2DCEE5F4AF4}" type="presOf" srcId="{35B71F7D-4186-4F6F-A377-50726D01D31A}" destId="{38C888EF-1E1C-4335-8DC6-9EC088608956}" srcOrd="0" destOrd="0" presId="urn:microsoft.com/office/officeart/2005/8/layout/architecture"/>
    <dgm:cxn modelId="{C1F3C467-A854-4E31-8599-77AEAE3D41CA}" srcId="{0CF0F6C2-2EE2-4981-8598-D5AF5BD351A2}" destId="{0659D78E-F228-47E8-9B9B-A325A0E65B06}" srcOrd="1" destOrd="0" parTransId="{9ED9FCEF-C7F5-48A0-9A44-A750CA9BDD51}" sibTransId="{6F19570B-99CE-445D-A8E5-B403A3F1FE5B}"/>
    <dgm:cxn modelId="{6451FA47-88DD-4E58-84FD-FAA756AD6FFD}" srcId="{0CF0F6C2-2EE2-4981-8598-D5AF5BD351A2}" destId="{171CBA05-E4BD-4569-929D-A306184232D3}" srcOrd="0" destOrd="0" parTransId="{89C7B67B-5974-4B1D-A312-D5AA908E53A9}" sibTransId="{EE76A79A-1628-4A40-814E-7AFBA5F38B08}"/>
    <dgm:cxn modelId="{721E6071-071E-4AF1-8D1A-01CD2ABB8A30}" srcId="{0659D78E-F228-47E8-9B9B-A325A0E65B06}" destId="{655BEDB3-2AA4-498C-AB98-6941BAED9252}" srcOrd="0" destOrd="0" parTransId="{2FE7803A-A6ED-4904-A3B9-99F02337A893}" sibTransId="{7C462EE0-BE3B-464F-B6C0-C3F63C9DF06C}"/>
    <dgm:cxn modelId="{76FCCE7C-DF38-40E7-B476-BFD903655601}" type="presOf" srcId="{171CBA05-E4BD-4569-929D-A306184232D3}" destId="{A8077EE2-3BCF-44FB-B2E5-13943F20E5DB}" srcOrd="0" destOrd="0" presId="urn:microsoft.com/office/officeart/2005/8/layout/architecture"/>
    <dgm:cxn modelId="{48E0739A-96AE-4A39-AD03-62B84BB2BA2E}" type="presOf" srcId="{0659D78E-F228-47E8-9B9B-A325A0E65B06}" destId="{B4CADB97-AD81-4E3E-BD6F-63CA7CA39177}" srcOrd="0" destOrd="0" presId="urn:microsoft.com/office/officeart/2005/8/layout/architecture"/>
    <dgm:cxn modelId="{3D3C35A5-1423-479A-8CAA-77B50B00DB41}" srcId="{171CBA05-E4BD-4569-929D-A306184232D3}" destId="{35B71F7D-4186-4F6F-A377-50726D01D31A}" srcOrd="0" destOrd="0" parTransId="{F3A3CDCE-738D-47FA-9426-9DA94BCC15B3}" sibTransId="{3DA839C3-D5B7-4D72-8CE2-934648B240DF}"/>
    <dgm:cxn modelId="{9D88D7AB-F200-4566-884A-64DA4FD2D702}" type="presOf" srcId="{529FED68-C9A2-4D88-B85E-CB2138753E84}" destId="{D2980E4F-A473-4C3F-8006-4195236C4962}" srcOrd="0" destOrd="0" presId="urn:microsoft.com/office/officeart/2005/8/layout/architecture"/>
    <dgm:cxn modelId="{08B876D2-AE0F-4F12-A7FC-630485F0324C}" srcId="{529FED68-C9A2-4D88-B85E-CB2138753E84}" destId="{0CF0F6C2-2EE2-4981-8598-D5AF5BD351A2}" srcOrd="0" destOrd="0" parTransId="{1A03CAB2-C5B1-433F-A72F-2751E1C8FA91}" sibTransId="{C0CC7A2B-5E65-47E2-81C3-5B263440E8C1}"/>
    <dgm:cxn modelId="{9B6F0CF4-168B-4BCA-B98A-02DD23A9D556}" type="presOf" srcId="{655BEDB3-2AA4-498C-AB98-6941BAED9252}" destId="{7669D164-2189-4C21-9715-DB91034F9E0F}" srcOrd="0" destOrd="0" presId="urn:microsoft.com/office/officeart/2005/8/layout/architecture"/>
    <dgm:cxn modelId="{762785FC-4EB7-4B19-AAE4-26FDDC479073}" type="presOf" srcId="{0CF0F6C2-2EE2-4981-8598-D5AF5BD351A2}" destId="{81746A3D-E3C9-4AD3-B8A5-8666CBDDFAFD}" srcOrd="0" destOrd="0" presId="urn:microsoft.com/office/officeart/2005/8/layout/architecture"/>
    <dgm:cxn modelId="{4C459F18-3C8E-4196-92A4-F5196193700D}" type="presParOf" srcId="{D2980E4F-A473-4C3F-8006-4195236C4962}" destId="{D6EEA063-CFD1-4FC9-AB7C-A6A2E93999C5}" srcOrd="0" destOrd="0" presId="urn:microsoft.com/office/officeart/2005/8/layout/architecture"/>
    <dgm:cxn modelId="{42614EB9-148C-4C77-B1AB-B9B74C0344B3}" type="presParOf" srcId="{D6EEA063-CFD1-4FC9-AB7C-A6A2E93999C5}" destId="{81746A3D-E3C9-4AD3-B8A5-8666CBDDFAFD}" srcOrd="0" destOrd="0" presId="urn:microsoft.com/office/officeart/2005/8/layout/architecture"/>
    <dgm:cxn modelId="{1065589D-B511-447F-BB03-304290EDFC52}" type="presParOf" srcId="{D6EEA063-CFD1-4FC9-AB7C-A6A2E93999C5}" destId="{296BE054-8CB0-468B-9FC0-8AAA25277EB0}" srcOrd="1" destOrd="0" presId="urn:microsoft.com/office/officeart/2005/8/layout/architecture"/>
    <dgm:cxn modelId="{E4D33D1E-503E-47CB-99A4-5CF4E70748E4}" type="presParOf" srcId="{D6EEA063-CFD1-4FC9-AB7C-A6A2E93999C5}" destId="{4776380E-78E0-4C67-AC07-A024C0AB7D0D}" srcOrd="2" destOrd="0" presId="urn:microsoft.com/office/officeart/2005/8/layout/architecture"/>
    <dgm:cxn modelId="{EC9D6555-0567-46BA-8C3C-F92984DE048D}" type="presParOf" srcId="{4776380E-78E0-4C67-AC07-A024C0AB7D0D}" destId="{E2B09A31-7E7A-4A11-A822-BB467B15AB23}" srcOrd="0" destOrd="0" presId="urn:microsoft.com/office/officeart/2005/8/layout/architecture"/>
    <dgm:cxn modelId="{5E08FC2D-926E-4AA7-A2B4-2724256354BE}" type="presParOf" srcId="{E2B09A31-7E7A-4A11-A822-BB467B15AB23}" destId="{A8077EE2-3BCF-44FB-B2E5-13943F20E5DB}" srcOrd="0" destOrd="0" presId="urn:microsoft.com/office/officeart/2005/8/layout/architecture"/>
    <dgm:cxn modelId="{54380AE4-6449-4B1A-B0D1-3F414143CDBA}" type="presParOf" srcId="{E2B09A31-7E7A-4A11-A822-BB467B15AB23}" destId="{E1710552-6EA2-46EA-8231-32777655C8AC}" srcOrd="1" destOrd="0" presId="urn:microsoft.com/office/officeart/2005/8/layout/architecture"/>
    <dgm:cxn modelId="{91BBA18F-8AA4-4672-A772-35620C7FE883}" type="presParOf" srcId="{E2B09A31-7E7A-4A11-A822-BB467B15AB23}" destId="{765A1C29-A4D8-48BB-984F-755A10E9D5B9}" srcOrd="2" destOrd="0" presId="urn:microsoft.com/office/officeart/2005/8/layout/architecture"/>
    <dgm:cxn modelId="{C5DBDFFD-6F1E-403D-9945-03F1D942ED13}" type="presParOf" srcId="{765A1C29-A4D8-48BB-984F-755A10E9D5B9}" destId="{8E4AE5AA-CA47-4236-9FFD-36194AA5EE57}" srcOrd="0" destOrd="0" presId="urn:microsoft.com/office/officeart/2005/8/layout/architecture"/>
    <dgm:cxn modelId="{92F69613-EB60-48F6-941C-C4E53D664C5D}" type="presParOf" srcId="{8E4AE5AA-CA47-4236-9FFD-36194AA5EE57}" destId="{38C888EF-1E1C-4335-8DC6-9EC088608956}" srcOrd="0" destOrd="0" presId="urn:microsoft.com/office/officeart/2005/8/layout/architecture"/>
    <dgm:cxn modelId="{21A3B165-1C22-4576-910D-B79D6C2B0731}" type="presParOf" srcId="{8E4AE5AA-CA47-4236-9FFD-36194AA5EE57}" destId="{A46D118D-F7F4-49FB-BEA4-DBD8C649E3CD}" srcOrd="1" destOrd="0" presId="urn:microsoft.com/office/officeart/2005/8/layout/architecture"/>
    <dgm:cxn modelId="{B3E11CE5-9999-4B7C-B1C3-104EC51723DC}" type="presParOf" srcId="{4776380E-78E0-4C67-AC07-A024C0AB7D0D}" destId="{0FC8AF6D-8A49-4166-A677-7959835DB5E9}" srcOrd="1" destOrd="0" presId="urn:microsoft.com/office/officeart/2005/8/layout/architecture"/>
    <dgm:cxn modelId="{555BB574-3E11-47EB-A772-7A57DB904C4C}" type="presParOf" srcId="{4776380E-78E0-4C67-AC07-A024C0AB7D0D}" destId="{14A20418-63C0-4967-994C-265F372AB988}" srcOrd="2" destOrd="0" presId="urn:microsoft.com/office/officeart/2005/8/layout/architecture"/>
    <dgm:cxn modelId="{1D300AB1-4FBF-40B1-971C-FD805ED796FC}" type="presParOf" srcId="{14A20418-63C0-4967-994C-265F372AB988}" destId="{B4CADB97-AD81-4E3E-BD6F-63CA7CA39177}" srcOrd="0" destOrd="0" presId="urn:microsoft.com/office/officeart/2005/8/layout/architecture"/>
    <dgm:cxn modelId="{01946334-D30C-4B3D-9E2D-A20EDF623797}" type="presParOf" srcId="{14A20418-63C0-4967-994C-265F372AB988}" destId="{35FB1348-FD05-45D9-8326-ECA5ED069DD0}" srcOrd="1" destOrd="0" presId="urn:microsoft.com/office/officeart/2005/8/layout/architecture"/>
    <dgm:cxn modelId="{4FEECEA5-D1B2-40E0-924B-63C024629B56}" type="presParOf" srcId="{14A20418-63C0-4967-994C-265F372AB988}" destId="{627B278A-CD44-4705-B4C0-9022731A552C}" srcOrd="2" destOrd="0" presId="urn:microsoft.com/office/officeart/2005/8/layout/architecture"/>
    <dgm:cxn modelId="{F3F3ED03-220A-4630-85EF-BD35A7A8B677}" type="presParOf" srcId="{627B278A-CD44-4705-B4C0-9022731A552C}" destId="{FC537C46-C261-4099-9626-E353F65B9362}" srcOrd="0" destOrd="0" presId="urn:microsoft.com/office/officeart/2005/8/layout/architecture"/>
    <dgm:cxn modelId="{ACE23B31-AD6C-43B0-93C1-D510874E130F}" type="presParOf" srcId="{FC537C46-C261-4099-9626-E353F65B9362}" destId="{7669D164-2189-4C21-9715-DB91034F9E0F}" srcOrd="0" destOrd="0" presId="urn:microsoft.com/office/officeart/2005/8/layout/architecture"/>
    <dgm:cxn modelId="{8D7AAE5E-C9CF-40E8-A834-1483C6208A11}" type="presParOf" srcId="{FC537C46-C261-4099-9626-E353F65B9362}" destId="{8F9B3637-4E38-478C-9565-64B5AC0888C7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46A3D-E3C9-4AD3-B8A5-8666CBDDFAFD}">
      <dsp:nvSpPr>
        <dsp:cNvPr id="0" name=""/>
        <dsp:cNvSpPr/>
      </dsp:nvSpPr>
      <dsp:spPr>
        <a:xfrm>
          <a:off x="3537" y="3016446"/>
          <a:ext cx="4788421" cy="1421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Community Building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Resident Voice, GOTV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Volunteer Engagement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Digital Divide</a:t>
          </a:r>
        </a:p>
      </dsp:txBody>
      <dsp:txXfrm>
        <a:off x="45173" y="3058082"/>
        <a:ext cx="4705149" cy="1338271"/>
      </dsp:txXfrm>
    </dsp:sp>
    <dsp:sp modelId="{A8077EE2-3BCF-44FB-B2E5-13943F20E5DB}">
      <dsp:nvSpPr>
        <dsp:cNvPr id="0" name=""/>
        <dsp:cNvSpPr/>
      </dsp:nvSpPr>
      <dsp:spPr>
        <a:xfrm>
          <a:off x="69459" y="1471593"/>
          <a:ext cx="2297706" cy="1421543"/>
        </a:xfrm>
        <a:prstGeom prst="roundRect">
          <a:avLst>
            <a:gd name="adj" fmla="val 10000"/>
          </a:avLst>
        </a:prstGeom>
        <a:solidFill>
          <a:srgbClr val="A4AB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Children Youth and Families</a:t>
          </a:r>
        </a:p>
      </dsp:txBody>
      <dsp:txXfrm>
        <a:off x="111095" y="1513229"/>
        <a:ext cx="2214434" cy="1338271"/>
      </dsp:txXfrm>
    </dsp:sp>
    <dsp:sp modelId="{38C888EF-1E1C-4335-8DC6-9EC088608956}">
      <dsp:nvSpPr>
        <dsp:cNvPr id="0" name=""/>
        <dsp:cNvSpPr/>
      </dsp:nvSpPr>
      <dsp:spPr>
        <a:xfrm>
          <a:off x="45471" y="0"/>
          <a:ext cx="2297706" cy="142154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Workforce and Economic Mobility</a:t>
          </a:r>
        </a:p>
      </dsp:txBody>
      <dsp:txXfrm>
        <a:off x="87107" y="41636"/>
        <a:ext cx="2214434" cy="1338271"/>
      </dsp:txXfrm>
    </dsp:sp>
    <dsp:sp modelId="{B4CADB97-AD81-4E3E-BD6F-63CA7CA39177}">
      <dsp:nvSpPr>
        <dsp:cNvPr id="0" name=""/>
        <dsp:cNvSpPr/>
      </dsp:nvSpPr>
      <dsp:spPr>
        <a:xfrm>
          <a:off x="2492483" y="1508223"/>
          <a:ext cx="2297706" cy="142154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Housing Stability</a:t>
          </a:r>
        </a:p>
      </dsp:txBody>
      <dsp:txXfrm>
        <a:off x="2534119" y="1549859"/>
        <a:ext cx="2214434" cy="1338271"/>
      </dsp:txXfrm>
    </dsp:sp>
    <dsp:sp modelId="{7669D164-2189-4C21-9715-DB91034F9E0F}">
      <dsp:nvSpPr>
        <dsp:cNvPr id="0" name=""/>
        <dsp:cNvSpPr/>
      </dsp:nvSpPr>
      <dsp:spPr>
        <a:xfrm>
          <a:off x="2492483" y="723"/>
          <a:ext cx="2297706" cy="142154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Adult Health and Wellness</a:t>
          </a:r>
        </a:p>
      </dsp:txBody>
      <dsp:txXfrm>
        <a:off x="2534119" y="42359"/>
        <a:ext cx="2214434" cy="1338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69BD8-76D7-4C9C-AC80-2659BC8A6C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8660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391443-4348-4177-BF90-3ABB205D20F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907475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7200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1000" b="1" kern="12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pitchFamily="34" charset="0"/>
              </a:rPr>
              <a:t>Nina – 3:10-3:23 Strategic Planning Process – 13 MINUTES TOTAL</a:t>
            </a:r>
          </a:p>
          <a:p>
            <a:pPr marL="0" indent="0" defTabSz="457200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1000" b="0" kern="12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pitchFamily="34" charset="0"/>
              </a:rPr>
              <a:t>About APAH – 2 Minutes</a:t>
            </a:r>
          </a:p>
          <a:p>
            <a:pPr marL="0" indent="0" defTabSz="457200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sz="1000" b="1" kern="1200" dirty="0">
              <a:solidFill>
                <a:schemeClr val="tx1"/>
              </a:solidFill>
              <a:latin typeface="Arial" charset="0"/>
              <a:ea typeface="ＭＳ Ｐゴシック" pitchFamily="112" charset="-128"/>
              <a:cs typeface="Arial" pitchFamily="34" charset="0"/>
            </a:endParaRPr>
          </a:p>
          <a:p>
            <a:pPr marL="171450" indent="-171450" defTabSz="457200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pitchFamily="34" charset="0"/>
              </a:rPr>
              <a:t>Owns 1,363 rental homes at 15 properties; </a:t>
            </a:r>
            <a:r>
              <a:rPr lang="en-US" sz="1000" b="1" kern="12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pitchFamily="34" charset="0"/>
              </a:rPr>
              <a:t>811 units of new construction in the pipeline</a:t>
            </a:r>
          </a:p>
          <a:p>
            <a:pPr marL="171450" indent="-171450" defTabSz="457200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pitchFamily="34" charset="0"/>
              </a:rPr>
              <a:t>Commitment to serving vulnerable populations, i.e. PSH</a:t>
            </a:r>
          </a:p>
          <a:p>
            <a:pPr marL="171450" indent="-171450" defTabSz="457200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Arial" pitchFamily="34" charset="0"/>
              </a:rPr>
              <a:t>Model of mission-driven non-profit developer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3E255-89D2-4AE8-B38A-B31FEAFF17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4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 b="1" dirty="0"/>
              <a:t>Nina – 3:10-3:23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/>
              <a:t>Mission – 1 Minute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Adopted revised mission statement in September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Greater focus on community impact – accelerated thanks to our partnership with Citi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813A4-598D-4EB1-9341-0A7A12FBBD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773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91443-4348-4177-BF90-3ABB205D20F4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309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:notes"/>
          <p:cNvSpPr txBox="1">
            <a:spLocks noGrp="1"/>
          </p:cNvSpPr>
          <p:nvPr>
            <p:ph type="dt" idx="10"/>
          </p:nvPr>
        </p:nvSpPr>
        <p:spPr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PAH_PPT_Cover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910899"/>
            <a:ext cx="7391400" cy="1600200"/>
          </a:xfrm>
        </p:spPr>
        <p:txBody>
          <a:bodyPr anchor="ctr">
            <a:noAutofit/>
          </a:bodyPr>
          <a:lstStyle>
            <a:lvl1pPr marL="0" indent="0">
              <a:spcBef>
                <a:spcPts val="600"/>
              </a:spcBef>
              <a:buNone/>
              <a:defRPr sz="3500"/>
            </a:lvl1pPr>
            <a:lvl2pPr marL="342900" indent="0">
              <a:buNone/>
              <a:defRPr sz="3500"/>
            </a:lvl2pPr>
            <a:lvl3pPr marL="685800" indent="0">
              <a:buNone/>
              <a:defRPr sz="3500"/>
            </a:lvl3pPr>
            <a:lvl4pPr marL="1028700" indent="0">
              <a:buNone/>
              <a:defRPr sz="3500"/>
            </a:lvl4pPr>
            <a:lvl5pPr marL="1371600" indent="0">
              <a:buNone/>
              <a:defRPr sz="3500"/>
            </a:lvl5pPr>
          </a:lstStyle>
          <a:p>
            <a:pPr lvl="0"/>
            <a:r>
              <a:rPr lang="en-US" dirty="0"/>
              <a:t>Title (35pt Verdana)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511425"/>
            <a:ext cx="3276600" cy="16033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Subtitle 18pt Verdana</a:t>
            </a:r>
          </a:p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6248400"/>
            <a:ext cx="22098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xx, 2016</a:t>
            </a:r>
          </a:p>
        </p:txBody>
      </p:sp>
    </p:spTree>
    <p:extLst>
      <p:ext uri="{BB962C8B-B14F-4D97-AF65-F5344CB8AC3E}">
        <p14:creationId xmlns:p14="http://schemas.microsoft.com/office/powerpoint/2010/main" val="222522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757AD3-3C6D-A149-864C-9801A1B4FB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641" y="2477463"/>
            <a:ext cx="3393281" cy="685800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rgbClr val="006273"/>
                </a:solidFill>
                <a:latin typeface="Amazon Ember Thin" panose="020B0303020204020204" pitchFamily="34" charset="0"/>
                <a:ea typeface="Amazon Ember Thin" panose="020B0303020204020204" pitchFamily="34" charset="0"/>
                <a:cs typeface="Amazon Ember Thin" panose="020B0303020204020204" pitchFamily="34" charset="0"/>
              </a:defRPr>
            </a:lvl1pPr>
          </a:lstStyle>
          <a:p>
            <a:pPr lvl="0"/>
            <a:r>
              <a:rPr lang="en-US" dirty="0"/>
              <a:t>Click to add headline.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663FD0-505D-D343-A7AB-BC9A753B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1108" y="3181860"/>
            <a:ext cx="3419475" cy="2128838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rgbClr val="1D212E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pPr lvl="0"/>
            <a:r>
              <a:rPr lang="en-US" dirty="0"/>
              <a:t>Click to edit text.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E8421BD-0EB7-A84E-AECB-2767CFCA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0908" y="943708"/>
            <a:ext cx="4653092" cy="4794711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rgbClr val="1D212E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 dirty="0"/>
              <a:t>Click to insert image.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87A2E5-624B-D546-9B05-FB927051AA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4092" y="6018158"/>
            <a:ext cx="727560" cy="6288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918D400-E8FA-4D46-A0E5-8E9C64C5D31A}"/>
              </a:ext>
            </a:extLst>
          </p:cNvPr>
          <p:cNvSpPr txBox="1"/>
          <p:nvPr userDrawn="1"/>
        </p:nvSpPr>
        <p:spPr>
          <a:xfrm>
            <a:off x="4024855" y="6235898"/>
            <a:ext cx="10942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rgbClr val="1D212E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Amazon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9559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0" descr="APAH_PPT_Cover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838200" y="910899"/>
            <a:ext cx="7391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2"/>
          </p:nvPr>
        </p:nvSpPr>
        <p:spPr>
          <a:xfrm>
            <a:off x="838200" y="2511425"/>
            <a:ext cx="3276600" cy="160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body" idx="3"/>
          </p:nvPr>
        </p:nvSpPr>
        <p:spPr>
          <a:xfrm>
            <a:off x="6705600" y="6248400"/>
            <a:ext cx="2209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1682120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622" y="2103120"/>
            <a:ext cx="8339328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8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2"/>
            <a:ext cx="7886700" cy="4800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262-538E-4879-8457-626D9431D4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52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262-538E-4879-8457-626D9431D4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602"/>
            <a:ext cx="7886700" cy="4495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262-538E-4879-8457-626D9431D4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650" y="1143000"/>
            <a:ext cx="760095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70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4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262-538E-4879-8457-626D9431D4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2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800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262-538E-4879-8457-626D9431D4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3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495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262-538E-4879-8457-626D9431D4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650" y="1143000"/>
            <a:ext cx="760095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79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262-538E-4879-8457-626D9431D4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2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343" y="0"/>
            <a:ext cx="76082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262-538E-4879-8457-626D9431D4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7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262-538E-4879-8457-626D9431D4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1524000"/>
            <a:ext cx="386715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0" y="1524000"/>
            <a:ext cx="394335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47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495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262-538E-4879-8457-626D9431D4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650" y="1143000"/>
            <a:ext cx="760095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79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262-538E-4879-8457-626D9431D4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2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800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262-538E-4879-8457-626D9431D4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3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1262-538E-4879-8457-626D9431D4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9" descr="APAH_PPT_MS2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2359"/>
            <a:ext cx="7600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1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73" r:id="rId3"/>
    <p:sldLayoutId id="2147483675" r:id="rId4"/>
    <p:sldLayoutId id="2147483666" r:id="rId5"/>
    <p:sldLayoutId id="2147483672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1262-538E-4879-8457-626D9431D4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9" descr="APAH_PPT_MS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2359"/>
            <a:ext cx="7600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1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7" r:id="rId2"/>
    <p:sldLayoutId id="2147483678" r:id="rId3"/>
    <p:sldLayoutId id="2147483683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A4AAA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A4AAA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A4AAA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A4AAA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A4AAA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A4AAA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A4AAA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A4AAA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A4AAA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A4AAA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A4AAA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9" descr="APAH_PPT_MS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5588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628650" y="32359"/>
            <a:ext cx="76009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Verdana"/>
              <a:buNone/>
              <a:defRPr sz="33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1262-538E-4879-8457-626D9431D4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9" descr="APAH_PPT_MS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55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2361"/>
            <a:ext cx="7600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432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9" r:id="rId2"/>
    <p:sldLayoutId id="2147483671" r:id="rId3"/>
    <p:sldLayoutId id="2147483663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1262-538E-4879-8457-626D9431D4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9" descr="APAH_PPT_MS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55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2362"/>
            <a:ext cx="7600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2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4" r:id="rId2"/>
  </p:sldLayoutIdLst>
  <p:hf hdr="0" ftr="0" dt="0"/>
  <p:txStyles>
    <p:titleStyle>
      <a:lvl1pPr algn="l" defTabSz="771525" rtl="0" eaLnBrk="1" latinLnBrk="0" hangingPunct="1">
        <a:lnSpc>
          <a:spcPct val="90000"/>
        </a:lnSpc>
        <a:spcBef>
          <a:spcPct val="0"/>
        </a:spcBef>
        <a:buNone/>
        <a:defRPr sz="3713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92882" indent="-192882" algn="l" defTabSz="771525" rtl="0" eaLnBrk="1" latinLnBrk="0" hangingPunct="1">
        <a:lnSpc>
          <a:spcPct val="100000"/>
        </a:lnSpc>
        <a:spcBef>
          <a:spcPts val="845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78645" indent="-192882" algn="l" defTabSz="771525" rtl="0" eaLnBrk="1" latinLnBrk="0" hangingPunct="1">
        <a:lnSpc>
          <a:spcPct val="10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64407" indent="-192882" algn="l" defTabSz="771525" rtl="0" eaLnBrk="1" latinLnBrk="0" hangingPunct="1">
        <a:lnSpc>
          <a:spcPct val="100000"/>
        </a:lnSpc>
        <a:spcBef>
          <a:spcPts val="422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50170" indent="-192882" algn="l" defTabSz="771525" rtl="0" eaLnBrk="1" latinLnBrk="0" hangingPunct="1">
        <a:lnSpc>
          <a:spcPct val="10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735932" indent="-192882" algn="l" defTabSz="771525" rtl="0" eaLnBrk="1" latinLnBrk="0" hangingPunct="1">
        <a:lnSpc>
          <a:spcPct val="10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121695" indent="-192882" algn="l" defTabSz="771525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7457" indent="-192882" algn="l" defTabSz="771525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3220" indent="-192882" algn="l" defTabSz="771525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982" indent="-192882" algn="l" defTabSz="771525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25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algn="l" defTabSz="771525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algn="l" defTabSz="771525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288" algn="l" defTabSz="771525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algn="l" defTabSz="771525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813" algn="l" defTabSz="771525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575" algn="l" defTabSz="771525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algn="l" defTabSz="771525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algn="l" defTabSz="771525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481D7F-2620-8B8A-E7EE-7822617A6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428376"/>
            <a:ext cx="7885113" cy="3076824"/>
          </a:xfrm>
        </p:spPr>
        <p:txBody>
          <a:bodyPr/>
          <a:lstStyle/>
          <a:p>
            <a:r>
              <a:rPr lang="en-US" sz="4000" dirty="0"/>
              <a:t>Building the Buildings and Serving Our Residents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9DB6FD-3C7E-2E49-2F35-C567323C62CF}"/>
              </a:ext>
            </a:extLst>
          </p:cNvPr>
          <p:cNvSpPr txBox="1"/>
          <p:nvPr/>
        </p:nvSpPr>
        <p:spPr>
          <a:xfrm>
            <a:off x="1676400" y="5549574"/>
            <a:ext cx="2209800" cy="6096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B14B0-6E46-3EFF-4B86-4CFB82D5268E}"/>
              </a:ext>
            </a:extLst>
          </p:cNvPr>
          <p:cNvSpPr txBox="1"/>
          <p:nvPr/>
        </p:nvSpPr>
        <p:spPr>
          <a:xfrm>
            <a:off x="457200" y="2819400"/>
            <a:ext cx="4495800" cy="156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US" dirty="0"/>
              <a:t>Carmen Romero, President and CEO</a:t>
            </a:r>
          </a:p>
          <a:p>
            <a:pPr>
              <a:lnSpc>
                <a:spcPct val="108000"/>
              </a:lnSpc>
            </a:pPr>
            <a:r>
              <a:rPr lang="en-US" dirty="0"/>
              <a:t>APAH</a:t>
            </a:r>
          </a:p>
          <a:p>
            <a:pPr>
              <a:lnSpc>
                <a:spcPct val="108000"/>
              </a:lnSpc>
            </a:pPr>
            <a:endParaRPr lang="en-US" dirty="0"/>
          </a:p>
          <a:p>
            <a:pPr>
              <a:lnSpc>
                <a:spcPct val="108000"/>
              </a:lnSpc>
            </a:pPr>
            <a:r>
              <a:rPr lang="en-US" dirty="0"/>
              <a:t>LAIGW Meeting</a:t>
            </a:r>
          </a:p>
          <a:p>
            <a:pPr>
              <a:lnSpc>
                <a:spcPct val="108000"/>
              </a:lnSpc>
            </a:pPr>
            <a:r>
              <a:rPr lang="en-US" dirty="0"/>
              <a:t>December 15, 2023</a:t>
            </a:r>
          </a:p>
        </p:txBody>
      </p:sp>
    </p:spTree>
    <p:extLst>
      <p:ext uri="{BB962C8B-B14F-4D97-AF65-F5344CB8AC3E}">
        <p14:creationId xmlns:p14="http://schemas.microsoft.com/office/powerpoint/2010/main" val="161221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glass doors and a wood floor&#10;&#10;Description automatically generated">
            <a:extLst>
              <a:ext uri="{FF2B5EF4-FFF2-40B4-BE49-F238E27FC236}">
                <a16:creationId xmlns:a16="http://schemas.microsoft.com/office/drawing/2014/main" id="{0E1DD003-F111-A2E9-84D4-F7755F2256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3" b="1"/>
          <a:stretch/>
        </p:blipFill>
        <p:spPr>
          <a:xfrm>
            <a:off x="-381000" y="-294274"/>
            <a:ext cx="10378467" cy="71522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262-538E-4879-8457-626D9431D4D2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C58B6-CABD-4886-5163-1B2469819070}"/>
              </a:ext>
            </a:extLst>
          </p:cNvPr>
          <p:cNvSpPr txBox="1"/>
          <p:nvPr/>
        </p:nvSpPr>
        <p:spPr>
          <a:xfrm>
            <a:off x="381000" y="1987122"/>
            <a:ext cx="6553200" cy="3415615"/>
          </a:xfrm>
          <a:prstGeom prst="rect">
            <a:avLst/>
          </a:prstGeom>
          <a:solidFill>
            <a:schemeClr val="accent6">
              <a:lumMod val="20000"/>
              <a:lumOff val="80000"/>
              <a:alpha val="82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457200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46A527"/>
                </a:solidFill>
                <a:latin typeface="+mn-lt"/>
                <a:cs typeface="Arial" pitchFamily="34" charset="0"/>
              </a:rPr>
              <a:t>Mission-driven</a:t>
            </a:r>
            <a:r>
              <a:rPr lang="en-US" sz="2000" dirty="0">
                <a:latin typeface="+mn-lt"/>
                <a:cs typeface="Arial" pitchFamily="34" charset="0"/>
              </a:rPr>
              <a:t>, innovative housing developer </a:t>
            </a:r>
          </a:p>
          <a:p>
            <a:pPr defTabSz="457200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4C9D2A"/>
                </a:solidFill>
                <a:latin typeface="+mn-lt"/>
                <a:cs typeface="Arial" pitchFamily="34" charset="0"/>
              </a:rPr>
              <a:t>Owns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2000" dirty="0">
                <a:latin typeface="+mn-lt"/>
                <a:cs typeface="Arial" pitchFamily="34" charset="0"/>
              </a:rPr>
              <a:t>over 2,490 homes with 2,000 units in active pre-development</a:t>
            </a:r>
          </a:p>
          <a:p>
            <a:pPr defTabSz="457200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46A527"/>
                </a:solidFill>
                <a:latin typeface="+mn-lt"/>
                <a:cs typeface="Arial" pitchFamily="34" charset="0"/>
              </a:rPr>
              <a:t>Focused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2000" dirty="0">
                <a:latin typeface="+mn-lt"/>
                <a:cs typeface="Arial" pitchFamily="34" charset="0"/>
              </a:rPr>
              <a:t>on 30% to 60% AMI, including 10% Permanent Supportive Housing</a:t>
            </a:r>
          </a:p>
          <a:p>
            <a:pPr defTabSz="457200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4C9D2A"/>
                </a:solidFill>
                <a:latin typeface="+mn-lt"/>
                <a:cs typeface="Arial" pitchFamily="34" charset="0"/>
              </a:rPr>
              <a:t>Promotes </a:t>
            </a:r>
            <a:r>
              <a:rPr lang="en-US" sz="2000" dirty="0">
                <a:latin typeface="+mn-lt"/>
                <a:cs typeface="Arial" pitchFamily="34" charset="0"/>
              </a:rPr>
              <a:t>opportunity and stability for residents</a:t>
            </a:r>
          </a:p>
          <a:p>
            <a:pPr defTabSz="457200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4C9D2A"/>
                </a:solidFill>
                <a:latin typeface="+mn-lt"/>
                <a:cs typeface="Arial" pitchFamily="34" charset="0"/>
              </a:rPr>
              <a:t>Operates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2000" dirty="0">
                <a:latin typeface="+mn-lt"/>
                <a:cs typeface="Arial" pitchFamily="34" charset="0"/>
              </a:rPr>
              <a:t>throughout the DMV with projects in 5 jurisdictions</a:t>
            </a:r>
          </a:p>
          <a:p>
            <a:pPr defTabSz="457200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46A527"/>
                </a:solidFill>
                <a:latin typeface="+mn-lt"/>
                <a:cs typeface="Arial" pitchFamily="34" charset="0"/>
              </a:rPr>
              <a:t>Committed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2000" dirty="0">
                <a:latin typeface="+mn-lt"/>
                <a:cs typeface="Arial" pitchFamily="34" charset="0"/>
              </a:rPr>
              <a:t>to racial justice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D00C8E-5EA7-2584-7264-BD466667BFBF}"/>
              </a:ext>
            </a:extLst>
          </p:cNvPr>
          <p:cNvSpPr txBox="1"/>
          <p:nvPr/>
        </p:nvSpPr>
        <p:spPr>
          <a:xfrm>
            <a:off x="2590800" y="6385024"/>
            <a:ext cx="5375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Wells Fargo Foundation Multipurpose Rooms 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26E4862-7519-FB6D-245C-DE59AA21AC4A}"/>
              </a:ext>
            </a:extLst>
          </p:cNvPr>
          <p:cNvSpPr txBox="1">
            <a:spLocks/>
          </p:cNvSpPr>
          <p:nvPr/>
        </p:nvSpPr>
        <p:spPr>
          <a:xfrm>
            <a:off x="-204744" y="0"/>
            <a:ext cx="9553485" cy="830338"/>
          </a:xfrm>
          <a:prstGeom prst="rect">
            <a:avLst/>
          </a:prstGeom>
          <a:solidFill>
            <a:schemeClr val="tx2">
              <a:alpha val="77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7715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13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sz="3400" dirty="0"/>
              <a:t>About APAH</a:t>
            </a:r>
          </a:p>
        </p:txBody>
      </p:sp>
    </p:spTree>
    <p:extLst>
      <p:ext uri="{BB962C8B-B14F-4D97-AF65-F5344CB8AC3E}">
        <p14:creationId xmlns:p14="http://schemas.microsoft.com/office/powerpoint/2010/main" val="288450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-30163"/>
            <a:ext cx="760095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APAH’s Vision, Mission, &amp;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51262-538E-4879-8457-626D9431D4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37E82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37E82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BBCB8-1733-EDD6-F9D0-E516D1292196}"/>
              </a:ext>
            </a:extLst>
          </p:cNvPr>
          <p:cNvSpPr txBox="1"/>
          <p:nvPr/>
        </p:nvSpPr>
        <p:spPr>
          <a:xfrm>
            <a:off x="390319" y="2557058"/>
            <a:ext cx="8372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We exist to provide quality affordable housing and resident-centered programming to help our residents make the most of their home.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F09EA66-73BD-81B3-6815-B111F26EF1D7}"/>
              </a:ext>
            </a:extLst>
          </p:cNvPr>
          <p:cNvSpPr txBox="1">
            <a:spLocks/>
          </p:cNvSpPr>
          <p:nvPr/>
        </p:nvSpPr>
        <p:spPr>
          <a:xfrm>
            <a:off x="503339" y="5980437"/>
            <a:ext cx="8137321" cy="1106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eaLnBrk="0" hangingPunct="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Excellence | Integrity | Collaboration | Innovation</a:t>
            </a:r>
            <a:br>
              <a:rPr lang="en-US" sz="2400" dirty="0">
                <a:solidFill>
                  <a:schemeClr val="accent2"/>
                </a:solidFill>
                <a:latin typeface="+mn-lt"/>
                <a:cs typeface="Arial" pitchFamily="34" charset="0"/>
              </a:rPr>
            </a:br>
            <a:r>
              <a:rPr lang="en-US" sz="24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Compassion | Impact | Racial Equity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31CE1B-5B7B-D293-80A8-90A779D302D3}"/>
              </a:ext>
            </a:extLst>
          </p:cNvPr>
          <p:cNvSpPr txBox="1"/>
          <p:nvPr/>
        </p:nvSpPr>
        <p:spPr>
          <a:xfrm>
            <a:off x="390319" y="1326369"/>
            <a:ext cx="8259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Everyone deserves a place to call </a:t>
            </a:r>
            <a:r>
              <a:rPr lang="en-US" sz="2800" b="1" u="sng" dirty="0">
                <a:solidFill>
                  <a:schemeClr val="accent1"/>
                </a:solidFill>
              </a:rPr>
              <a:t>home</a:t>
            </a:r>
            <a:r>
              <a:rPr lang="en-US" sz="2800" b="1" dirty="0">
                <a:solidFill>
                  <a:schemeClr val="accent1"/>
                </a:solidFill>
              </a:rPr>
              <a:t> - a foundation to live their dreams.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118515-AAE8-FDE1-A227-3ABDC584B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469" y="3993156"/>
            <a:ext cx="2426061" cy="17515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C8668F-825D-EF5C-E05A-E61F0C951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872" y="3983122"/>
            <a:ext cx="3527128" cy="17609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9650EA-B315-FC69-1B5C-9AAD64C4FD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1" r="7387"/>
          <a:stretch/>
        </p:blipFill>
        <p:spPr>
          <a:xfrm>
            <a:off x="-151756" y="3980500"/>
            <a:ext cx="3016509" cy="172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2362"/>
            <a:ext cx="7958300" cy="132556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Terwilliger Place: A Case Study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BB5D9B-AD2A-4AEC-8620-38033783CB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4080736"/>
            <a:ext cx="4352782" cy="2895600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6C99A76-9CAB-464F-B323-E87DE416E2E2}"/>
              </a:ext>
            </a:extLst>
          </p:cNvPr>
          <p:cNvSpPr txBox="1">
            <a:spLocks/>
          </p:cNvSpPr>
          <p:nvPr/>
        </p:nvSpPr>
        <p:spPr>
          <a:xfrm>
            <a:off x="68690" y="1196193"/>
            <a:ext cx="8770510" cy="51591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A 100-Year History Ready for Transformation</a:t>
            </a:r>
          </a:p>
          <a:p>
            <a:endParaRPr lang="en-US" sz="800" b="1" dirty="0"/>
          </a:p>
          <a:p>
            <a:pPr marL="541782" lvl="1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1.3-acre site in the heart of Arlington</a:t>
            </a:r>
          </a:p>
          <a:p>
            <a:pPr marL="541782" lvl="1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1950s facility </a:t>
            </a:r>
            <a:r>
              <a:rPr lang="en-US" sz="1400" dirty="0"/>
              <a:t>in urgent need of costly repairs and upgrades</a:t>
            </a:r>
          </a:p>
          <a:p>
            <a:pPr marL="541782" lvl="1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Aging and declining membership </a:t>
            </a:r>
          </a:p>
          <a:p>
            <a:pPr marL="541782" lvl="1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Commitment to reimagining facilities and programming to </a:t>
            </a:r>
            <a:r>
              <a:rPr lang="en-US" sz="1400" b="1" dirty="0"/>
              <a:t>meet the needs of the next generation of veterans</a:t>
            </a:r>
          </a:p>
          <a:p>
            <a:pPr marL="541782" lvl="1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160 affordable units </a:t>
            </a:r>
            <a:r>
              <a:rPr lang="en-US" sz="1400" dirty="0"/>
              <a:t>walkable to VA Square metro station, groceries, parks and schools</a:t>
            </a:r>
          </a:p>
          <a:p>
            <a:pPr marL="541782" lvl="1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New 6,000 SF condo for the Legion Post </a:t>
            </a:r>
          </a:p>
          <a:p>
            <a:pPr marL="541782" lvl="1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50% of units have a veterans’ preference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10" name="Picture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E4EA7833-D4A5-ED59-D774-1B1EC701C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555" y="4062045"/>
            <a:ext cx="4145390" cy="27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3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8C00D16-7E9D-EFF9-F0E9-8516FAB95CBD}"/>
              </a:ext>
            </a:extLst>
          </p:cNvPr>
          <p:cNvSpPr/>
          <p:nvPr/>
        </p:nvSpPr>
        <p:spPr>
          <a:xfrm>
            <a:off x="76200" y="228600"/>
            <a:ext cx="8290731" cy="566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Sources &amp; Uses 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r>
              <a:rPr lang="en-US" sz="2400" i="1" dirty="0">
                <a:solidFill>
                  <a:schemeClr val="bg1"/>
                </a:solidFill>
                <a:latin typeface="+mj-lt"/>
              </a:rPr>
              <a:t>including $2.1 Amazon funds</a:t>
            </a:r>
            <a:endParaRPr lang="en-US" sz="32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467EDA-2A33-68DF-1C1D-FEF83EC1C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86"/>
          <a:stretch/>
        </p:blipFill>
        <p:spPr>
          <a:xfrm>
            <a:off x="260350" y="1219200"/>
            <a:ext cx="8578850" cy="548005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607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148438D-EBB5-3853-10D5-8FFDB5F5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Where is APAH?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165A9-83F9-07B4-335C-298F25FD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262-538E-4879-8457-626D9431D4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8F9DB1-C2C9-F2B8-E277-88C17401C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1" t="16662" r="13323" b="5549"/>
          <a:stretch/>
        </p:blipFill>
        <p:spPr>
          <a:xfrm>
            <a:off x="0" y="1219200"/>
            <a:ext cx="7396594" cy="5265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DEAFF4-6FDA-3A5F-1399-347EC785569E}"/>
              </a:ext>
            </a:extLst>
          </p:cNvPr>
          <p:cNvSpPr txBox="1"/>
          <p:nvPr/>
        </p:nvSpPr>
        <p:spPr>
          <a:xfrm>
            <a:off x="7432097" y="1147163"/>
            <a:ext cx="159500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Arlington Mill Residences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Arna Valley View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Barkalow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Buchanan Gardens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Calvert Manor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Cameron Commons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Columbia Grove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Columbia Hills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Courthouse Crossings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Fisher House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Fisher House II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Gilliam Place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Leckey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Gardens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Loudoun View Senior Residences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Marbella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 Rosslyn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Queens Court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Snowden’s Ridge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Springs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Lucille &amp; Bruce Terwilliger Place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Oakwood Meadow Senior Residences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Falkland Chase</a:t>
            </a: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endParaRPr lang="en-US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DEVELOPMENT:</a:t>
            </a:r>
          </a:p>
          <a:p>
            <a:pPr marL="171450" marR="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Dominion Square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Ilda’s Overlook</a:t>
            </a:r>
          </a:p>
          <a:p>
            <a:pPr marL="171450" marR="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Riggs Crossing</a:t>
            </a:r>
          </a:p>
          <a:p>
            <a:pPr marL="171450" marR="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Unity at Ballston Station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buFont typeface="+mj-lt"/>
              <a:buAutoNum type="arabicPeriod"/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1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354DC2-E9C2-7238-6F6E-49ECC8D6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are APAH’s Residents?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FD6CF-2246-24FF-C9EB-78FEB117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1262-538E-4879-8457-626D9431D4D2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9C21F1-F396-6530-40CE-4257D260E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32"/>
          <a:stretch/>
        </p:blipFill>
        <p:spPr>
          <a:xfrm>
            <a:off x="348290" y="1357924"/>
            <a:ext cx="8447420" cy="4798882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937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295400"/>
            <a:ext cx="3886200" cy="4876799"/>
          </a:xfrm>
        </p:spPr>
        <p:txBody>
          <a:bodyPr anchor="t">
            <a:normAutofit/>
          </a:bodyPr>
          <a:lstStyle/>
          <a:p>
            <a:pPr marL="0" indent="0" defTabSz="457200" eaLnBrk="0" hangingPunct="0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lang="en-US" sz="20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APAH’s CORES-certified 16-person Staff supports all properties with a 5 Pillar Approach</a:t>
            </a:r>
          </a:p>
          <a:p>
            <a:pPr defTabSz="457200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000" dirty="0">
                <a:latin typeface="+mn-lt"/>
                <a:cs typeface="Arial" pitchFamily="34" charset="0"/>
              </a:rPr>
              <a:t>Uses a Racial Equity, Diversity, and Inclusion (REDI) Lens</a:t>
            </a:r>
          </a:p>
          <a:p>
            <a:pPr defTabSz="457200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000" dirty="0">
                <a:latin typeface="+mn-lt"/>
                <a:cs typeface="Arial" pitchFamily="34" charset="0"/>
              </a:rPr>
              <a:t>Promotes opportunity </a:t>
            </a:r>
            <a:br>
              <a:rPr lang="en-US" sz="2000" dirty="0">
                <a:latin typeface="+mn-lt"/>
                <a:cs typeface="Arial" pitchFamily="34" charset="0"/>
              </a:rPr>
            </a:br>
            <a:r>
              <a:rPr lang="en-US" sz="2000" dirty="0">
                <a:latin typeface="+mn-lt"/>
                <a:cs typeface="Arial" pitchFamily="34" charset="0"/>
              </a:rPr>
              <a:t>and stability</a:t>
            </a:r>
          </a:p>
          <a:p>
            <a:pPr defTabSz="457200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000" dirty="0">
                <a:latin typeface="+mn-lt"/>
                <a:cs typeface="Arial" pitchFamily="34" charset="0"/>
              </a:rPr>
              <a:t>Resident-centered, </a:t>
            </a:r>
            <a:br>
              <a:rPr lang="en-US" sz="2000" dirty="0">
                <a:latin typeface="+mn-lt"/>
                <a:cs typeface="Arial" pitchFamily="34" charset="0"/>
              </a:rPr>
            </a:br>
            <a:r>
              <a:rPr lang="en-US" sz="2000" dirty="0">
                <a:latin typeface="+mn-lt"/>
                <a:cs typeface="Arial" pitchFamily="34" charset="0"/>
              </a:rPr>
              <a:t>trauma-informed</a:t>
            </a:r>
          </a:p>
          <a:p>
            <a:pPr defTabSz="457200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000" dirty="0">
                <a:latin typeface="+mn-lt"/>
                <a:cs typeface="Arial" pitchFamily="34" charset="0"/>
              </a:rPr>
              <a:t>Eviction moratorium and housing stability focus</a:t>
            </a:r>
          </a:p>
          <a:p>
            <a:pPr defTabSz="457200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en-US" sz="2000" dirty="0">
              <a:latin typeface="+mn-lt"/>
              <a:cs typeface="Arial" pitchFamily="34" charset="0"/>
            </a:endParaRPr>
          </a:p>
          <a:p>
            <a:pPr defTabSz="457200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en-US" sz="2000" dirty="0">
              <a:latin typeface="+mn-lt"/>
              <a:cs typeface="Arial" pitchFamily="34" charset="0"/>
            </a:endParaRPr>
          </a:p>
          <a:p>
            <a:pPr marL="0" indent="0" defTabSz="457200" eaLnBrk="0" hangingPunct="0">
              <a:lnSpc>
                <a:spcPct val="110000"/>
              </a:lnSpc>
              <a:spcBef>
                <a:spcPct val="20000"/>
              </a:spcBef>
              <a:buNone/>
              <a:defRPr/>
            </a:pPr>
            <a:endParaRPr lang="en-US" sz="2000" dirty="0"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7241" y="-4713"/>
            <a:ext cx="8439150" cy="135792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Ensuring Resident Services Support </a:t>
            </a:r>
            <a:br>
              <a:rPr lang="en-US" sz="3200" dirty="0"/>
            </a:br>
            <a:r>
              <a:rPr lang="en-US" sz="3200" dirty="0"/>
              <a:t>All Households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24EB547-A122-4186-B87B-75358442E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677619"/>
              </p:ext>
            </p:extLst>
          </p:nvPr>
        </p:nvGraphicFramePr>
        <p:xfrm>
          <a:off x="3979667" y="1549460"/>
          <a:ext cx="4791959" cy="443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700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 txBox="1"/>
          <p:nvPr/>
        </p:nvSpPr>
        <p:spPr>
          <a:xfrm>
            <a:off x="457200" y="1143000"/>
            <a:ext cx="7391400" cy="274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Thank you!</a:t>
            </a:r>
            <a:endParaRPr dirty="0"/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3" name="Google Shape;273;p18"/>
          <p:cNvSpPr txBox="1"/>
          <p:nvPr/>
        </p:nvSpPr>
        <p:spPr>
          <a:xfrm>
            <a:off x="4554747" y="5486400"/>
            <a:ext cx="3733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4318 N Carlin Springs Road</a:t>
            </a:r>
            <a:br>
              <a:rPr lang="en-US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Arlington, VA 22203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703.276.7444 | apah.org</a:t>
            </a:r>
            <a:endParaRPr/>
          </a:p>
        </p:txBody>
      </p:sp>
      <p:pic>
        <p:nvPicPr>
          <p:cNvPr id="274" name="Google Shape;27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1" y="5562600"/>
            <a:ext cx="2667000" cy="97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739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737E82"/>
      </a:dk1>
      <a:lt1>
        <a:sysClr val="window" lastClr="FFFFFF"/>
      </a:lt1>
      <a:dk2>
        <a:srgbClr val="4C9D2A"/>
      </a:dk2>
      <a:lt2>
        <a:srgbClr val="EAECEC"/>
      </a:lt2>
      <a:accent1>
        <a:srgbClr val="4C9D2A"/>
      </a:accent1>
      <a:accent2>
        <a:srgbClr val="FF5500"/>
      </a:accent2>
      <a:accent3>
        <a:srgbClr val="C7CBCD"/>
      </a:accent3>
      <a:accent4>
        <a:srgbClr val="97C21C"/>
      </a:accent4>
      <a:accent5>
        <a:srgbClr val="008FC9"/>
      </a:accent5>
      <a:accent6>
        <a:srgbClr val="CEE197"/>
      </a:accent6>
      <a:hlink>
        <a:srgbClr val="008FC9"/>
      </a:hlink>
      <a:folHlink>
        <a:srgbClr val="74BAE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AH_Template2016" id="{9DFBFBEC-3041-4D7E-8DD0-B9F4B1B9D543}" vid="{E56F20B4-6A1C-4F49-BDA2-AD51530D4354}"/>
    </a:ext>
  </a:extLst>
</a:theme>
</file>

<file path=ppt/theme/theme2.xml><?xml version="1.0" encoding="utf-8"?>
<a:theme xmlns:a="http://schemas.openxmlformats.org/drawingml/2006/main" name="Office Theme">
  <a:themeElements>
    <a:clrScheme name="Custom 2">
      <a:dk1>
        <a:srgbClr val="737E82"/>
      </a:dk1>
      <a:lt1>
        <a:sysClr val="window" lastClr="FFFFFF"/>
      </a:lt1>
      <a:dk2>
        <a:srgbClr val="4C9D2A"/>
      </a:dk2>
      <a:lt2>
        <a:srgbClr val="EAECEC"/>
      </a:lt2>
      <a:accent1>
        <a:srgbClr val="4C9D2A"/>
      </a:accent1>
      <a:accent2>
        <a:srgbClr val="FF5500"/>
      </a:accent2>
      <a:accent3>
        <a:srgbClr val="C7CBCD"/>
      </a:accent3>
      <a:accent4>
        <a:srgbClr val="97C21C"/>
      </a:accent4>
      <a:accent5>
        <a:srgbClr val="008FC9"/>
      </a:accent5>
      <a:accent6>
        <a:srgbClr val="CEE197"/>
      </a:accent6>
      <a:hlink>
        <a:srgbClr val="008FC9"/>
      </a:hlink>
      <a:folHlink>
        <a:srgbClr val="74BAE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AH_Template2016" id="{9DFBFBEC-3041-4D7E-8DD0-B9F4B1B9D543}" vid="{E56F20B4-6A1C-4F49-BDA2-AD51530D4354}"/>
    </a:ext>
  </a:extLst>
</a:theme>
</file>

<file path=ppt/theme/theme3.xml><?xml version="1.0" encoding="utf-8"?>
<a:theme xmlns:a="http://schemas.openxmlformats.org/drawingml/2006/main" name="Office Theme">
  <a:themeElements>
    <a:clrScheme name="Custom 2">
      <a:dk1>
        <a:srgbClr val="737E82"/>
      </a:dk1>
      <a:lt1>
        <a:srgbClr val="FFFFFF"/>
      </a:lt1>
      <a:dk2>
        <a:srgbClr val="4C9D2A"/>
      </a:dk2>
      <a:lt2>
        <a:srgbClr val="EAECEC"/>
      </a:lt2>
      <a:accent1>
        <a:srgbClr val="4C9D2A"/>
      </a:accent1>
      <a:accent2>
        <a:srgbClr val="FF5500"/>
      </a:accent2>
      <a:accent3>
        <a:srgbClr val="C7CBCD"/>
      </a:accent3>
      <a:accent4>
        <a:srgbClr val="97C21C"/>
      </a:accent4>
      <a:accent5>
        <a:srgbClr val="008FC9"/>
      </a:accent5>
      <a:accent6>
        <a:srgbClr val="CEE197"/>
      </a:accent6>
      <a:hlink>
        <a:srgbClr val="008FC9"/>
      </a:hlink>
      <a:folHlink>
        <a:srgbClr val="74BA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2">
      <a:dk1>
        <a:srgbClr val="737E82"/>
      </a:dk1>
      <a:lt1>
        <a:sysClr val="window" lastClr="FFFFFF"/>
      </a:lt1>
      <a:dk2>
        <a:srgbClr val="4C9D2A"/>
      </a:dk2>
      <a:lt2>
        <a:srgbClr val="EAECEC"/>
      </a:lt2>
      <a:accent1>
        <a:srgbClr val="4C9D2A"/>
      </a:accent1>
      <a:accent2>
        <a:srgbClr val="FF5500"/>
      </a:accent2>
      <a:accent3>
        <a:srgbClr val="C7CBCD"/>
      </a:accent3>
      <a:accent4>
        <a:srgbClr val="97C21C"/>
      </a:accent4>
      <a:accent5>
        <a:srgbClr val="008FC9"/>
      </a:accent5>
      <a:accent6>
        <a:srgbClr val="CEE197"/>
      </a:accent6>
      <a:hlink>
        <a:srgbClr val="008FC9"/>
      </a:hlink>
      <a:folHlink>
        <a:srgbClr val="74BAE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AH_Template2016" id="{9DFBFBEC-3041-4D7E-8DD0-B9F4B1B9D543}" vid="{E56F20B4-6A1C-4F49-BDA2-AD51530D4354}"/>
    </a:ext>
  </a:extLst>
</a:theme>
</file>

<file path=ppt/theme/theme5.xml><?xml version="1.0" encoding="utf-8"?>
<a:theme xmlns:a="http://schemas.openxmlformats.org/drawingml/2006/main" name="1_Office Theme">
  <a:themeElements>
    <a:clrScheme name="Custom 2">
      <a:dk1>
        <a:srgbClr val="737E82"/>
      </a:dk1>
      <a:lt1>
        <a:sysClr val="window" lastClr="FFFFFF"/>
      </a:lt1>
      <a:dk2>
        <a:srgbClr val="4C9D2A"/>
      </a:dk2>
      <a:lt2>
        <a:srgbClr val="EAECEC"/>
      </a:lt2>
      <a:accent1>
        <a:srgbClr val="4C9D2A"/>
      </a:accent1>
      <a:accent2>
        <a:srgbClr val="FF5500"/>
      </a:accent2>
      <a:accent3>
        <a:srgbClr val="C7CBCD"/>
      </a:accent3>
      <a:accent4>
        <a:srgbClr val="97C21C"/>
      </a:accent4>
      <a:accent5>
        <a:srgbClr val="008FC9"/>
      </a:accent5>
      <a:accent6>
        <a:srgbClr val="CEE197"/>
      </a:accent6>
      <a:hlink>
        <a:srgbClr val="008FC9"/>
      </a:hlink>
      <a:folHlink>
        <a:srgbClr val="74BAE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AH_Template2016" id="{9DFBFBEC-3041-4D7E-8DD0-B9F4B1B9D543}" vid="{E56F20B4-6A1C-4F49-BDA2-AD51530D4354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11502</TotalTime>
  <Words>466</Words>
  <Application>Microsoft Office PowerPoint</Application>
  <PresentationFormat>On-screen Show (4:3)</PresentationFormat>
  <Paragraphs>99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Amazon Ember Light</vt:lpstr>
      <vt:lpstr>Amazon Ember Thin</vt:lpstr>
      <vt:lpstr>Arial</vt:lpstr>
      <vt:lpstr>Calibri</vt:lpstr>
      <vt:lpstr>Verdana</vt:lpstr>
      <vt:lpstr>Office Theme</vt:lpstr>
      <vt:lpstr>Office Theme</vt:lpstr>
      <vt:lpstr>Office Theme</vt:lpstr>
      <vt:lpstr>1_Office Theme</vt:lpstr>
      <vt:lpstr>1_Office Theme</vt:lpstr>
      <vt:lpstr>PowerPoint Presentation</vt:lpstr>
      <vt:lpstr>PowerPoint Presentation</vt:lpstr>
      <vt:lpstr>APAH’s Vision, Mission, &amp; Values</vt:lpstr>
      <vt:lpstr>Terwilliger Place: A Case Study</vt:lpstr>
      <vt:lpstr>PowerPoint Presentation</vt:lpstr>
      <vt:lpstr>Where is APAH?</vt:lpstr>
      <vt:lpstr>Who are APAH’s Residents?</vt:lpstr>
      <vt:lpstr>Ensuring Resident Services Support  All Households</vt:lpstr>
      <vt:lpstr>PowerPoint Presentation</vt:lpstr>
    </vt:vector>
  </TitlesOfParts>
  <Company>Burson - Marsteller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Burson - Marsteller</dc:creator>
  <cp:lastModifiedBy>Annette Hennessey</cp:lastModifiedBy>
  <cp:revision>501</cp:revision>
  <cp:lastPrinted>2020-01-30T15:33:19Z</cp:lastPrinted>
  <dcterms:created xsi:type="dcterms:W3CDTF">2016-10-18T00:05:12Z</dcterms:created>
  <dcterms:modified xsi:type="dcterms:W3CDTF">2023-12-14T17:44:32Z</dcterms:modified>
</cp:coreProperties>
</file>