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slideLayouts/slideLayout24.xml" ContentType="application/vnd.openxmlformats-officedocument.presentationml.slideLayout+xml"/>
  <Override PartName="/ppt/theme/theme4.xml" ContentType="application/vnd.openxmlformats-officedocument.them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slideLayouts/slideLayout25.xml" ContentType="application/vnd.openxmlformats-officedocument.presentationml.slideLayout+xml"/>
  <Override PartName="/ppt/theme/theme5.xml" ContentType="application/vnd.openxmlformats-officedocument.them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slideLayouts/slideLayout60.xml" ContentType="application/vnd.openxmlformats-officedocument.presentationml.slideLayout+xml"/>
  <Override PartName="/ppt/theme/theme8.xml" ContentType="application/vnd.openxmlformats-officedocument.theme+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32.xml" ContentType="application/vnd.openxmlformats-officedocument.presentationml.tags+xml"/>
  <Override PartName="/ppt/notesSlides/notesSlide3.xml" ContentType="application/vnd.openxmlformats-officedocument.presentationml.notesSlide+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87" r:id="rId4"/>
    <p:sldMasterId id="2147483904" r:id="rId5"/>
    <p:sldMasterId id="2147483982" r:id="rId6"/>
    <p:sldMasterId id="2147484001" r:id="rId7"/>
    <p:sldMasterId id="2147484021" r:id="rId8"/>
    <p:sldMasterId id="2147484033" r:id="rId9"/>
    <p:sldMasterId id="2147484051" r:id="rId10"/>
    <p:sldMasterId id="2147484069" r:id="rId11"/>
    <p:sldMasterId id="2147484073" r:id="rId12"/>
  </p:sldMasterIdLst>
  <p:notesMasterIdLst>
    <p:notesMasterId r:id="rId31"/>
  </p:notesMasterIdLst>
  <p:handoutMasterIdLst>
    <p:handoutMasterId r:id="rId32"/>
  </p:handoutMasterIdLst>
  <p:sldIdLst>
    <p:sldId id="3739" r:id="rId13"/>
    <p:sldId id="2147473810" r:id="rId14"/>
    <p:sldId id="2147473519" r:id="rId15"/>
    <p:sldId id="2147473803" r:id="rId16"/>
    <p:sldId id="2147473683" r:id="rId17"/>
    <p:sldId id="2147473812" r:id="rId18"/>
    <p:sldId id="2147473804" r:id="rId19"/>
    <p:sldId id="2147473813" r:id="rId20"/>
    <p:sldId id="2147473668" r:id="rId21"/>
    <p:sldId id="2147473806" r:id="rId22"/>
    <p:sldId id="2147473805" r:id="rId23"/>
    <p:sldId id="2147473807" r:id="rId24"/>
    <p:sldId id="2147473808" r:id="rId25"/>
    <p:sldId id="2147473811" r:id="rId26"/>
    <p:sldId id="2147473809" r:id="rId27"/>
    <p:sldId id="2147473633" r:id="rId28"/>
    <p:sldId id="6261" r:id="rId29"/>
    <p:sldId id="2147473604" r:id="rId30"/>
  </p:sldIdLst>
  <p:sldSz cx="12192000" cy="6858000"/>
  <p:notesSz cx="7315200" cy="96012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F97C5C-5249-47D6-8C07-0AC94785C9F0}">
          <p14:sldIdLst>
            <p14:sldId id="3739"/>
            <p14:sldId id="2147473810"/>
            <p14:sldId id="2147473519"/>
            <p14:sldId id="2147473803"/>
            <p14:sldId id="2147473683"/>
            <p14:sldId id="2147473812"/>
            <p14:sldId id="2147473804"/>
            <p14:sldId id="2147473813"/>
            <p14:sldId id="2147473668"/>
            <p14:sldId id="2147473806"/>
            <p14:sldId id="2147473805"/>
            <p14:sldId id="2147473807"/>
            <p14:sldId id="2147473808"/>
            <p14:sldId id="2147473811"/>
            <p14:sldId id="2147473809"/>
            <p14:sldId id="2147473633"/>
            <p14:sldId id="6261"/>
            <p14:sldId id="2147473604"/>
          </p14:sldIdLst>
        </p14:section>
        <p14:section name="Appendix" id="{819A1397-42E7-4683-8FD5-C7F906DB9A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3A"/>
    <a:srgbClr val="09732D"/>
    <a:srgbClr val="9A9C9C"/>
    <a:srgbClr val="721F89"/>
    <a:srgbClr val="83B895"/>
    <a:srgbClr val="C56674"/>
    <a:srgbClr val="C12938"/>
    <a:srgbClr val="787878"/>
    <a:srgbClr val="F2F2F2"/>
    <a:srgbClr val="00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27A53-8449-495C-A4F7-A99553F64736}" v="146" dt="2023-02-24T15:28:44.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0" autoAdjust="0"/>
    <p:restoredTop sz="72642" autoAdjust="0"/>
  </p:normalViewPr>
  <p:slideViewPr>
    <p:cSldViewPr snapToGrid="0" snapToObjects="1">
      <p:cViewPr varScale="1">
        <p:scale>
          <a:sx n="57" d="100"/>
          <a:sy n="57" d="100"/>
        </p:scale>
        <p:origin x="82" y="6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75" d="100"/>
          <a:sy n="75" d="100"/>
        </p:scale>
        <p:origin x="3954" y="2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5/10/relationships/revisionInfo" Target="revisionInfo.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fld id="{A6BD5B6C-20AF-4F0F-889A-7AADC7535123}" type="datetime3">
              <a:rPr lang="en-US" smtClean="0"/>
              <a:t>23 February 2023</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37900" tIns="48325" rIns="96651" bIns="48325" rtlCol="0"/>
          <a:lstStyle>
            <a:lvl1pPr algn="l">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37900" bIns="48325" rtlCol="0"/>
          <a:lstStyle>
            <a:lvl1pPr algn="r">
              <a:defRPr sz="900">
                <a:latin typeface="+mn-lt"/>
                <a:cs typeface="Arial" panose="020B0604020202020204" pitchFamily="34" charset="0"/>
              </a:defRPr>
            </a:lvl1pPr>
          </a:lstStyle>
          <a:p>
            <a:fld id="{1DF34805-1F01-4BDA-A8CA-FCEA2B4BC8D0}" type="datetime3">
              <a:rPr lang="en-US" smtClean="0"/>
              <a:pPr/>
              <a:t>23 February 2023</a:t>
            </a:fld>
            <a:endParaRPr lang="en-US" dirty="0"/>
          </a:p>
        </p:txBody>
      </p:sp>
      <p:sp>
        <p:nvSpPr>
          <p:cNvPr id="4" name="Slide Image Placeholder 3"/>
          <p:cNvSpPr>
            <a:spLocks noGrp="1" noRot="1" noChangeAspect="1"/>
          </p:cNvSpPr>
          <p:nvPr>
            <p:ph type="sldImg" idx="2"/>
          </p:nvPr>
        </p:nvSpPr>
        <p:spPr>
          <a:xfrm>
            <a:off x="777875" y="576263"/>
            <a:ext cx="5759450" cy="3240087"/>
          </a:xfrm>
          <a:prstGeom prst="rect">
            <a:avLst/>
          </a:prstGeom>
          <a:noFill/>
          <a:ln w="6350">
            <a:solidFill>
              <a:prstClr val="black"/>
            </a:solidFill>
          </a:ln>
        </p:spPr>
        <p:txBody>
          <a:bodyPr vert="horz" lIns="96651" tIns="48325" rIns="96651" bIns="48325" rtlCol="0" anchor="ctr"/>
          <a:lstStyle/>
          <a:p>
            <a:endParaRPr lang="en-US"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37900" tIns="48325" rIns="96651" bIns="48325" rtlCol="0" anchor="b"/>
          <a:lstStyle>
            <a:lvl1pPr algn="l">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37900" bIns="48325"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30867" y="4620395"/>
            <a:ext cx="5853468" cy="3781062"/>
          </a:xfrm>
          <a:prstGeom prst="rect">
            <a:avLst/>
          </a:prstGeom>
        </p:spPr>
        <p:txBody>
          <a:bodyPr vert="horz" lIns="93790" tIns="46895" rIns="93790" bIns="4689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pPr defTabSz="937900">
              <a:defRPr/>
            </a:pPr>
            <a:fld id="{1DF34805-1F01-4BDA-A8CA-FCEA2B4BC8D0}" type="datetime3">
              <a:rPr lang="en-US">
                <a:solidFill>
                  <a:srgbClr val="000000"/>
                </a:solidFill>
                <a:latin typeface="Arial" panose="020B0604020202020204" pitchFamily="34" charset="0"/>
                <a:sym typeface="Arial" panose="020B0604020202020204" pitchFamily="34" charset="0"/>
              </a:rPr>
              <a:pPr defTabSz="937900">
                <a:defRPr/>
              </a:pPr>
              <a:t>23 February 2023</a:t>
            </a:fld>
            <a:endParaRPr lang="en-US" dirty="0">
              <a:solidFill>
                <a:srgbClr val="000000"/>
              </a:solidFill>
              <a:latin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a:lstStyle/>
          <a:p>
            <a:pPr defTabSz="937900">
              <a:defRPr/>
            </a:pPr>
            <a:fld id="{CF5EBCF4-26FC-4F76-8DA1-52FDDC328D44}" type="slidenum">
              <a:rPr lang="en-US">
                <a:solidFill>
                  <a:srgbClr val="000000"/>
                </a:solidFill>
                <a:latin typeface="Arial" panose="020B0604020202020204" pitchFamily="34" charset="0"/>
                <a:sym typeface="Arial" panose="020B0604020202020204" pitchFamily="34" charset="0"/>
              </a:rPr>
              <a:pPr defTabSz="937900">
                <a:defRPr/>
              </a:pPr>
              <a:t>1</a:t>
            </a:fld>
            <a:endParaRPr lang="en-US" dirty="0">
              <a:solidFill>
                <a:srgbClr val="000000"/>
              </a:solidFill>
              <a:latin typeface="Arial" panose="020B0604020202020204" pitchFamily="34" charset="0"/>
              <a:sym typeface="Arial" panose="020B0604020202020204" pitchFamily="34" charset="0"/>
            </a:endParaRPr>
          </a:p>
        </p:txBody>
      </p:sp>
      <p:sp>
        <p:nvSpPr>
          <p:cNvPr id="39" name="Slide Image Placeholder 38">
            <a:extLst>
              <a:ext uri="{FF2B5EF4-FFF2-40B4-BE49-F238E27FC236}">
                <a16:creationId xmlns:a16="http://schemas.microsoft.com/office/drawing/2014/main" id="{E4D0E8BB-951D-41DC-8D3F-C8D413513F13}"/>
              </a:ext>
            </a:extLst>
          </p:cNvPr>
          <p:cNvSpPr>
            <a:spLocks noGrp="1" noRot="1" noChangeAspect="1"/>
          </p:cNvSpPr>
          <p:nvPr>
            <p:ph type="sldImg"/>
          </p:nvPr>
        </p:nvSpPr>
        <p:spPr>
          <a:xfrm>
            <a:off x="777875" y="576263"/>
            <a:ext cx="5759450" cy="3240087"/>
          </a:xfrm>
        </p:spPr>
      </p:sp>
    </p:spTree>
    <p:extLst>
      <p:ext uri="{BB962C8B-B14F-4D97-AF65-F5344CB8AC3E}">
        <p14:creationId xmlns:p14="http://schemas.microsoft.com/office/powerpoint/2010/main" val="158803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3528A-82B2-48A5-A273-99A99E127D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94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3528A-82B2-48A5-A273-99A99E127D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19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3528A-82B2-48A5-A273-99A99E127DB5}" type="slidenum">
              <a:rPr lang="en-US" smtClean="0"/>
              <a:t>15</a:t>
            </a:fld>
            <a:endParaRPr lang="en-US" dirty="0"/>
          </a:p>
        </p:txBody>
      </p:sp>
    </p:spTree>
    <p:extLst>
      <p:ext uri="{BB962C8B-B14F-4D97-AF65-F5344CB8AC3E}">
        <p14:creationId xmlns:p14="http://schemas.microsoft.com/office/powerpoint/2010/main" val="253407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LEFT SIDE</a:t>
            </a:r>
          </a:p>
          <a:p>
            <a:pPr marL="171450" indent="-171450">
              <a:buFont typeface="Arial" panose="020B0604020202020204" pitchFamily="34" charset="0"/>
              <a:buChar char="•"/>
            </a:pPr>
            <a:r>
              <a:rPr lang="en-US" dirty="0"/>
              <a:t>FFIS says $3.4 billion</a:t>
            </a:r>
          </a:p>
          <a:p>
            <a:pPr marL="171450" indent="-171450">
              <a:buFont typeface="Arial" panose="020B0604020202020204" pitchFamily="34" charset="0"/>
              <a:buChar char="•"/>
            </a:pPr>
            <a:r>
              <a:rPr lang="en-US" dirty="0"/>
              <a:t>Over half of that passes through to non-DC agencies (56%)</a:t>
            </a:r>
          </a:p>
          <a:p>
            <a:pPr marL="171450" indent="-171450">
              <a:buFont typeface="Arial" panose="020B0604020202020204" pitchFamily="34" charset="0"/>
              <a:buChar char="•"/>
            </a:pPr>
            <a:r>
              <a:rPr lang="en-US" dirty="0"/>
              <a:t>Another quarter is funding DDOT was already going to receive (26%)</a:t>
            </a:r>
          </a:p>
          <a:p>
            <a:pPr marL="628650" lvl="1" indent="-171450">
              <a:buFont typeface="Arial" panose="020B0604020202020204" pitchFamily="34" charset="0"/>
              <a:buChar char="•"/>
            </a:pPr>
            <a:r>
              <a:rPr lang="en-US" dirty="0"/>
              <a:t>This is a conservative estimate, assuming Congress held funding flat for next 5 years</a:t>
            </a:r>
          </a:p>
          <a:p>
            <a:pPr marL="171450" indent="-171450">
              <a:buFont typeface="Arial" panose="020B0604020202020204" pitchFamily="34" charset="0"/>
              <a:buChar char="•"/>
            </a:pPr>
            <a:r>
              <a:rPr lang="en-US" dirty="0"/>
              <a:t>Leaves about $623 million over 5 years, or about $125 million a year</a:t>
            </a:r>
          </a:p>
          <a:p>
            <a:pPr marL="171450" indent="-171450">
              <a:buFont typeface="Arial" panose="020B0604020202020204" pitchFamily="34" charset="0"/>
              <a:buChar char="•"/>
            </a:pPr>
            <a:r>
              <a:rPr lang="en-US" dirty="0"/>
              <a:t>What’s in $25M “other”? These are here because they’re in FFIS but not confirmed by agencies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$8.3M in additional state and local cybersecurity</a:t>
            </a:r>
          </a:p>
          <a:p>
            <a:pPr marL="628650" lvl="1" indent="-171450">
              <a:buFont typeface="Arial" panose="020B0604020202020204" pitchFamily="34" charset="0"/>
              <a:buChar char="•"/>
            </a:pPr>
            <a:r>
              <a:rPr lang="en-US" dirty="0"/>
              <a:t>$7.7M for energy grid resilience for DOEE</a:t>
            </a:r>
          </a:p>
          <a:p>
            <a:pPr marL="628650" lvl="1" indent="-171450">
              <a:buFont typeface="Arial" panose="020B0604020202020204" pitchFamily="34" charset="0"/>
              <a:buChar char="•"/>
            </a:pPr>
            <a:r>
              <a:rPr lang="en-US" dirty="0"/>
              <a:t>$7.4M for motor carrier safety assistance program (for MPD?)</a:t>
            </a:r>
          </a:p>
        </p:txBody>
      </p:sp>
      <p:sp>
        <p:nvSpPr>
          <p:cNvPr id="4" name="Slide Number Placeholder 3"/>
          <p:cNvSpPr>
            <a:spLocks noGrp="1"/>
          </p:cNvSpPr>
          <p:nvPr>
            <p:ph type="sldNum" sz="quarter" idx="5"/>
          </p:nvPr>
        </p:nvSpPr>
        <p:spPr/>
        <p:txBody>
          <a:bodyPr/>
          <a:lstStyle/>
          <a:p>
            <a:fld id="{D463528A-82B2-48A5-A273-99A99E127DB5}" type="slidenum">
              <a:rPr lang="en-US" smtClean="0"/>
              <a:t>16</a:t>
            </a:fld>
            <a:endParaRPr lang="en-US" dirty="0"/>
          </a:p>
        </p:txBody>
      </p:sp>
    </p:spTree>
    <p:extLst>
      <p:ext uri="{BB962C8B-B14F-4D97-AF65-F5344CB8AC3E}">
        <p14:creationId xmlns:p14="http://schemas.microsoft.com/office/powerpoint/2010/main" val="36945007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7.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4.emf"/><Relationship Id="rId5" Type="http://schemas.openxmlformats.org/officeDocument/2006/relationships/tags" Target="../tags/tag123.xml"/><Relationship Id="rId10" Type="http://schemas.openxmlformats.org/officeDocument/2006/relationships/oleObject" Target="../embeddings/oleObject13.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7.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4.emf"/><Relationship Id="rId5" Type="http://schemas.openxmlformats.org/officeDocument/2006/relationships/tags" Target="../tags/tag131.xml"/><Relationship Id="rId10" Type="http://schemas.openxmlformats.org/officeDocument/2006/relationships/oleObject" Target="../embeddings/oleObject14.bin"/><Relationship Id="rId4" Type="http://schemas.openxmlformats.org/officeDocument/2006/relationships/tags" Target="../tags/tag130.xml"/><Relationship Id="rId9"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7.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image" Target="../media/image4.emf"/><Relationship Id="rId5" Type="http://schemas.openxmlformats.org/officeDocument/2006/relationships/tags" Target="../tags/tag139.xml"/><Relationship Id="rId10" Type="http://schemas.openxmlformats.org/officeDocument/2006/relationships/oleObject" Target="../embeddings/oleObject15.bin"/><Relationship Id="rId4" Type="http://schemas.openxmlformats.org/officeDocument/2006/relationships/tags" Target="../tags/tag138.xml"/><Relationship Id="rId9"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image" Target="../media/image7.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8.emf"/><Relationship Id="rId5" Type="http://schemas.openxmlformats.org/officeDocument/2006/relationships/tags" Target="../tags/tag147.xml"/><Relationship Id="rId10" Type="http://schemas.openxmlformats.org/officeDocument/2006/relationships/oleObject" Target="../embeddings/oleObject16.bin"/><Relationship Id="rId4" Type="http://schemas.openxmlformats.org/officeDocument/2006/relationships/tags" Target="../tags/tag146.xml"/><Relationship Id="rId9"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7.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4.emf"/><Relationship Id="rId5" Type="http://schemas.openxmlformats.org/officeDocument/2006/relationships/tags" Target="../tags/tag155.xml"/><Relationship Id="rId10" Type="http://schemas.openxmlformats.org/officeDocument/2006/relationships/oleObject" Target="../embeddings/oleObject17.bin"/><Relationship Id="rId4" Type="http://schemas.openxmlformats.org/officeDocument/2006/relationships/tags" Target="../tags/tag154.xml"/><Relationship Id="rId9"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61.xml"/><Relationship Id="rId7" Type="http://schemas.openxmlformats.org/officeDocument/2006/relationships/slideMaster" Target="../slideMasters/slideMaster3.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microsoft.com/office/2007/relationships/hdphoto" Target="../media/hdphoto1.wdp"/><Relationship Id="rId5" Type="http://schemas.openxmlformats.org/officeDocument/2006/relationships/tags" Target="../tags/tag163.xml"/><Relationship Id="rId10" Type="http://schemas.openxmlformats.org/officeDocument/2006/relationships/image" Target="../media/image2.png"/><Relationship Id="rId4" Type="http://schemas.openxmlformats.org/officeDocument/2006/relationships/tags" Target="../tags/tag162.xml"/><Relationship Id="rId9"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168.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1.xml"/><Relationship Id="rId7" Type="http://schemas.openxmlformats.org/officeDocument/2006/relationships/image" Target="../media/image1.emf"/><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oleObject" Target="../embeddings/oleObject21.bin"/><Relationship Id="rId11" Type="http://schemas.microsoft.com/office/2007/relationships/hdphoto" Target="../media/hdphoto3.wdp"/><Relationship Id="rId5" Type="http://schemas.openxmlformats.org/officeDocument/2006/relationships/slideMaster" Target="../slideMasters/slideMaster3.xml"/><Relationship Id="rId10" Type="http://schemas.openxmlformats.org/officeDocument/2006/relationships/image" Target="../media/image10.png"/><Relationship Id="rId4" Type="http://schemas.openxmlformats.org/officeDocument/2006/relationships/tags" Target="../tags/tag172.xml"/><Relationship Id="rId9"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75.xml"/><Relationship Id="rId7" Type="http://schemas.openxmlformats.org/officeDocument/2006/relationships/slideMaster" Target="../slideMasters/slideMaster3.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35.xml"/><Relationship Id="rId13" Type="http://schemas.microsoft.com/office/2007/relationships/hdphoto" Target="../media/hdphoto1.wdp"/><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4.emf"/><Relationship Id="rId5" Type="http://schemas.openxmlformats.org/officeDocument/2006/relationships/tags" Target="../tags/tag32.xml"/><Relationship Id="rId10" Type="http://schemas.openxmlformats.org/officeDocument/2006/relationships/oleObject" Target="../embeddings/oleObject3.bin"/><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86.xml"/><Relationship Id="rId13" Type="http://schemas.microsoft.com/office/2007/relationships/hdphoto" Target="../media/hdphoto4.wdp"/><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image" Target="../media/image11.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1.emf"/><Relationship Id="rId5" Type="http://schemas.openxmlformats.org/officeDocument/2006/relationships/tags" Target="../tags/tag183.xml"/><Relationship Id="rId15" Type="http://schemas.microsoft.com/office/2007/relationships/hdphoto" Target="../media/hdphoto5.wdp"/><Relationship Id="rId10" Type="http://schemas.openxmlformats.org/officeDocument/2006/relationships/oleObject" Target="../embeddings/oleObject23.bin"/><Relationship Id="rId4" Type="http://schemas.openxmlformats.org/officeDocument/2006/relationships/tags" Target="../tags/tag182.xml"/><Relationship Id="rId9" Type="http://schemas.openxmlformats.org/officeDocument/2006/relationships/slideMaster" Target="../slideMasters/slideMaster3.xml"/><Relationship Id="rId1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6.xml"/><Relationship Id="rId13" Type="http://schemas.microsoft.com/office/2007/relationships/hdphoto" Target="../media/hdphoto1.wdp"/><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2.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1.emf"/><Relationship Id="rId5" Type="http://schemas.openxmlformats.org/officeDocument/2006/relationships/tags" Target="../tags/tag213.xml"/><Relationship Id="rId10" Type="http://schemas.openxmlformats.org/officeDocument/2006/relationships/oleObject" Target="../embeddings/oleObject25.bin"/><Relationship Id="rId4" Type="http://schemas.openxmlformats.org/officeDocument/2006/relationships/tags" Target="../tags/tag212.xml"/><Relationship Id="rId9"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46.xml"/><Relationship Id="rId13" Type="http://schemas.microsoft.com/office/2007/relationships/hdphoto" Target="../media/hdphoto1.wdp"/><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image" Target="../media/image2.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4.emf"/><Relationship Id="rId5" Type="http://schemas.openxmlformats.org/officeDocument/2006/relationships/tags" Target="../tags/tag243.xml"/><Relationship Id="rId10" Type="http://schemas.openxmlformats.org/officeDocument/2006/relationships/oleObject" Target="../embeddings/oleObject27.bin"/><Relationship Id="rId4" Type="http://schemas.openxmlformats.org/officeDocument/2006/relationships/tags" Target="../tags/tag242.xml"/><Relationship Id="rId9"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69.xml"/><Relationship Id="rId7" Type="http://schemas.openxmlformats.org/officeDocument/2006/relationships/oleObject" Target="../embeddings/oleObject29.bin"/><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slideMaster" Target="../slideMasters/slideMaster6.xml"/><Relationship Id="rId11" Type="http://schemas.openxmlformats.org/officeDocument/2006/relationships/image" Target="../media/image6.svg"/><Relationship Id="rId5" Type="http://schemas.openxmlformats.org/officeDocument/2006/relationships/tags" Target="../tags/tag271.xml"/><Relationship Id="rId10" Type="http://schemas.openxmlformats.org/officeDocument/2006/relationships/image" Target="../media/image5.png"/><Relationship Id="rId4" Type="http://schemas.openxmlformats.org/officeDocument/2006/relationships/tags" Target="../tags/tag270.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274.xml"/><Relationship Id="rId7" Type="http://schemas.openxmlformats.org/officeDocument/2006/relationships/tags" Target="../tags/tag278.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5" Type="http://schemas.openxmlformats.org/officeDocument/2006/relationships/tags" Target="../tags/tag276.xml"/><Relationship Id="rId10" Type="http://schemas.openxmlformats.org/officeDocument/2006/relationships/image" Target="../media/image4.emf"/><Relationship Id="rId4" Type="http://schemas.openxmlformats.org/officeDocument/2006/relationships/tags" Target="../tags/tag275.xml"/><Relationship Id="rId9" Type="http://schemas.openxmlformats.org/officeDocument/2006/relationships/oleObject" Target="../embeddings/oleObject30.bin"/></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281.xml"/><Relationship Id="rId7" Type="http://schemas.openxmlformats.org/officeDocument/2006/relationships/slideMaster" Target="../slideMasters/slideMaster6.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87.xml"/><Relationship Id="rId7" Type="http://schemas.openxmlformats.org/officeDocument/2006/relationships/slideMaster" Target="../slideMasters/slideMaster6.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image" Target="../media/image4.emf"/><Relationship Id="rId4" Type="http://schemas.openxmlformats.org/officeDocument/2006/relationships/tags" Target="../tags/tag59.xml"/><Relationship Id="rId9" Type="http://schemas.openxmlformats.org/officeDocument/2006/relationships/oleObject" Target="../embeddings/oleObject5.bin"/></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93.xml"/><Relationship Id="rId7" Type="http://schemas.openxmlformats.org/officeDocument/2006/relationships/oleObject" Target="../embeddings/oleObject33.bin"/><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slideMaster" Target="../slideMasters/slideMaster6.xml"/><Relationship Id="rId5" Type="http://schemas.openxmlformats.org/officeDocument/2006/relationships/tags" Target="../tags/tag295.xml"/><Relationship Id="rId10" Type="http://schemas.microsoft.com/office/2007/relationships/hdphoto" Target="../media/hdphoto1.wdp"/><Relationship Id="rId4" Type="http://schemas.openxmlformats.org/officeDocument/2006/relationships/tags" Target="../tags/tag294.xml"/><Relationship Id="rId9"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298.xml"/><Relationship Id="rId7" Type="http://schemas.openxmlformats.org/officeDocument/2006/relationships/tags" Target="../tags/tag302.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5" Type="http://schemas.openxmlformats.org/officeDocument/2006/relationships/tags" Target="../tags/tag300.xml"/><Relationship Id="rId10" Type="http://schemas.openxmlformats.org/officeDocument/2006/relationships/image" Target="../media/image1.emf"/><Relationship Id="rId4" Type="http://schemas.openxmlformats.org/officeDocument/2006/relationships/tags" Target="../tags/tag299.xml"/><Relationship Id="rId9" Type="http://schemas.openxmlformats.org/officeDocument/2006/relationships/oleObject" Target="../embeddings/oleObject34.bin"/></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310.xml"/><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image" Target="../media/image7.png"/><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image" Target="../media/image4.emf"/><Relationship Id="rId5" Type="http://schemas.openxmlformats.org/officeDocument/2006/relationships/tags" Target="../tags/tag307.xml"/><Relationship Id="rId10" Type="http://schemas.openxmlformats.org/officeDocument/2006/relationships/oleObject" Target="../embeddings/oleObject35.bin"/><Relationship Id="rId4" Type="http://schemas.openxmlformats.org/officeDocument/2006/relationships/tags" Target="../tags/tag306.xml"/><Relationship Id="rId9"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image" Target="../media/image7.pn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image" Target="../media/image4.emf"/><Relationship Id="rId5" Type="http://schemas.openxmlformats.org/officeDocument/2006/relationships/tags" Target="../tags/tag315.xml"/><Relationship Id="rId10" Type="http://schemas.openxmlformats.org/officeDocument/2006/relationships/oleObject" Target="../embeddings/oleObject36.bin"/><Relationship Id="rId4" Type="http://schemas.openxmlformats.org/officeDocument/2006/relationships/tags" Target="../tags/tag314.xml"/><Relationship Id="rId9"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326.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image" Target="../media/image7.png"/><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image" Target="../media/image4.emf"/><Relationship Id="rId5" Type="http://schemas.openxmlformats.org/officeDocument/2006/relationships/tags" Target="../tags/tag323.xml"/><Relationship Id="rId10" Type="http://schemas.openxmlformats.org/officeDocument/2006/relationships/oleObject" Target="../embeddings/oleObject37.bin"/><Relationship Id="rId4" Type="http://schemas.openxmlformats.org/officeDocument/2006/relationships/tags" Target="../tags/tag322.xml"/><Relationship Id="rId9"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334.xml"/><Relationship Id="rId3" Type="http://schemas.openxmlformats.org/officeDocument/2006/relationships/tags" Target="../tags/tag329.xml"/><Relationship Id="rId7" Type="http://schemas.openxmlformats.org/officeDocument/2006/relationships/tags" Target="../tags/tag333.xml"/><Relationship Id="rId12" Type="http://schemas.openxmlformats.org/officeDocument/2006/relationships/image" Target="../media/image7.pn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image" Target="../media/image8.emf"/><Relationship Id="rId5" Type="http://schemas.openxmlformats.org/officeDocument/2006/relationships/tags" Target="../tags/tag331.xml"/><Relationship Id="rId10" Type="http://schemas.openxmlformats.org/officeDocument/2006/relationships/oleObject" Target="../embeddings/oleObject38.bin"/><Relationship Id="rId4" Type="http://schemas.openxmlformats.org/officeDocument/2006/relationships/tags" Target="../tags/tag330.xml"/><Relationship Id="rId9"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342.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image" Target="../media/image7.png"/><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image" Target="../media/image4.emf"/><Relationship Id="rId5" Type="http://schemas.openxmlformats.org/officeDocument/2006/relationships/tags" Target="../tags/tag339.xml"/><Relationship Id="rId10" Type="http://schemas.openxmlformats.org/officeDocument/2006/relationships/oleObject" Target="../embeddings/oleObject39.bin"/><Relationship Id="rId4" Type="http://schemas.openxmlformats.org/officeDocument/2006/relationships/tags" Target="../tags/tag338.xml"/><Relationship Id="rId9"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345.xml"/><Relationship Id="rId7" Type="http://schemas.openxmlformats.org/officeDocument/2006/relationships/slideMaster" Target="../slideMasters/slideMaster6.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11" Type="http://schemas.microsoft.com/office/2007/relationships/hdphoto" Target="../media/hdphoto1.wdp"/><Relationship Id="rId5" Type="http://schemas.openxmlformats.org/officeDocument/2006/relationships/tags" Target="../tags/tag347.xml"/><Relationship Id="rId10" Type="http://schemas.openxmlformats.org/officeDocument/2006/relationships/image" Target="../media/image2.png"/><Relationship Id="rId4" Type="http://schemas.openxmlformats.org/officeDocument/2006/relationships/tags" Target="../tags/tag346.xml"/><Relationship Id="rId9"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51.xml"/><Relationship Id="rId7" Type="http://schemas.openxmlformats.org/officeDocument/2006/relationships/image" Target="../media/image1.emf"/><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oleObject" Target="../embeddings/oleObject41.bin"/><Relationship Id="rId5" Type="http://schemas.openxmlformats.org/officeDocument/2006/relationships/slideMaster" Target="../slideMasters/slideMaster6.xml"/><Relationship Id="rId4" Type="http://schemas.openxmlformats.org/officeDocument/2006/relationships/tags" Target="../tags/tag35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6.xml"/><Relationship Id="rId1" Type="http://schemas.openxmlformats.org/officeDocument/2006/relationships/tags" Target="../tags/tag353.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5.xml"/><Relationship Id="rId7" Type="http://schemas.openxmlformats.org/officeDocument/2006/relationships/oleObject" Target="../embeddings/oleObject7.bin"/><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Master" Target="../slideMasters/slideMaster3.xml"/><Relationship Id="rId11" Type="http://schemas.openxmlformats.org/officeDocument/2006/relationships/image" Target="../media/image6.svg"/><Relationship Id="rId5" Type="http://schemas.openxmlformats.org/officeDocument/2006/relationships/tags" Target="../tags/tag87.xml"/><Relationship Id="rId10" Type="http://schemas.openxmlformats.org/officeDocument/2006/relationships/image" Target="../media/image5.png"/><Relationship Id="rId4" Type="http://schemas.openxmlformats.org/officeDocument/2006/relationships/tags" Target="../tags/tag86.xml"/><Relationship Id="rId9"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6.xml"/><Relationship Id="rId7" Type="http://schemas.openxmlformats.org/officeDocument/2006/relationships/image" Target="../media/image1.emf"/><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oleObject" Target="../embeddings/oleObject43.bin"/><Relationship Id="rId11" Type="http://schemas.microsoft.com/office/2007/relationships/hdphoto" Target="../media/hdphoto3.wdp"/><Relationship Id="rId5" Type="http://schemas.openxmlformats.org/officeDocument/2006/relationships/slideMaster" Target="../slideMasters/slideMaster6.xml"/><Relationship Id="rId10" Type="http://schemas.openxmlformats.org/officeDocument/2006/relationships/image" Target="../media/image10.png"/><Relationship Id="rId4" Type="http://schemas.openxmlformats.org/officeDocument/2006/relationships/tags" Target="../tags/tag357.xml"/><Relationship Id="rId9" Type="http://schemas.microsoft.com/office/2007/relationships/hdphoto" Target="../media/hdphoto1.wdp"/></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360.xml"/><Relationship Id="rId7" Type="http://schemas.openxmlformats.org/officeDocument/2006/relationships/slideMaster" Target="../slideMasters/slideMaster6.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9"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tags" Target="../tags/tag376.xml"/><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tags" Target="../tags/tag375.xml"/><Relationship Id="rId2" Type="http://schemas.openxmlformats.org/officeDocument/2006/relationships/tags" Target="../tags/tag365.xml"/><Relationship Id="rId16" Type="http://schemas.openxmlformats.org/officeDocument/2006/relationships/image" Target="../media/image4.emf"/><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5" Type="http://schemas.openxmlformats.org/officeDocument/2006/relationships/tags" Target="../tags/tag368.xml"/><Relationship Id="rId15" Type="http://schemas.openxmlformats.org/officeDocument/2006/relationships/oleObject" Target="../embeddings/oleObject45.bin"/><Relationship Id="rId10" Type="http://schemas.openxmlformats.org/officeDocument/2006/relationships/tags" Target="../tags/tag373.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99.xml"/><Relationship Id="rId7" Type="http://schemas.openxmlformats.org/officeDocument/2006/relationships/oleObject" Target="../embeddings/oleObject47.bin"/><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slideMaster" Target="../slideMasters/slideMaster7.xml"/><Relationship Id="rId11" Type="http://schemas.openxmlformats.org/officeDocument/2006/relationships/image" Target="../media/image6.svg"/><Relationship Id="rId5" Type="http://schemas.openxmlformats.org/officeDocument/2006/relationships/tags" Target="../tags/tag401.xml"/><Relationship Id="rId10" Type="http://schemas.openxmlformats.org/officeDocument/2006/relationships/image" Target="../media/image5.png"/><Relationship Id="rId4" Type="http://schemas.openxmlformats.org/officeDocument/2006/relationships/tags" Target="../tags/tag400.xml"/><Relationship Id="rId9"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404.xml"/><Relationship Id="rId7" Type="http://schemas.openxmlformats.org/officeDocument/2006/relationships/tags" Target="../tags/tag408.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5" Type="http://schemas.openxmlformats.org/officeDocument/2006/relationships/tags" Target="../tags/tag406.xml"/><Relationship Id="rId10" Type="http://schemas.openxmlformats.org/officeDocument/2006/relationships/image" Target="../media/image4.emf"/><Relationship Id="rId4" Type="http://schemas.openxmlformats.org/officeDocument/2006/relationships/tags" Target="../tags/tag405.xml"/><Relationship Id="rId9" Type="http://schemas.openxmlformats.org/officeDocument/2006/relationships/oleObject" Target="../embeddings/oleObject48.bin"/></Relationships>
</file>

<file path=ppt/slideLayouts/_rels/slideLayout45.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411.xml"/><Relationship Id="rId7" Type="http://schemas.openxmlformats.org/officeDocument/2006/relationships/slideMaster" Target="../slideMasters/slideMaster7.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9"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tags" Target="../tags/tag417.xml"/><Relationship Id="rId7" Type="http://schemas.openxmlformats.org/officeDocument/2006/relationships/slideMaster" Target="../slideMasters/slideMaster7.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 Id="rId9"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23.xml"/><Relationship Id="rId7" Type="http://schemas.openxmlformats.org/officeDocument/2006/relationships/oleObject" Target="../embeddings/oleObject51.bin"/><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slideMaster" Target="../slideMasters/slideMaster7.xml"/><Relationship Id="rId5" Type="http://schemas.openxmlformats.org/officeDocument/2006/relationships/tags" Target="../tags/tag425.xml"/><Relationship Id="rId10" Type="http://schemas.microsoft.com/office/2007/relationships/hdphoto" Target="../media/hdphoto1.wdp"/><Relationship Id="rId4" Type="http://schemas.openxmlformats.org/officeDocument/2006/relationships/tags" Target="../tags/tag424.xml"/><Relationship Id="rId9"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428.xml"/><Relationship Id="rId7" Type="http://schemas.openxmlformats.org/officeDocument/2006/relationships/tags" Target="../tags/tag432.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tags" Target="../tags/tag431.xml"/><Relationship Id="rId5" Type="http://schemas.openxmlformats.org/officeDocument/2006/relationships/tags" Target="../tags/tag430.xml"/><Relationship Id="rId10" Type="http://schemas.openxmlformats.org/officeDocument/2006/relationships/image" Target="../media/image1.emf"/><Relationship Id="rId4" Type="http://schemas.openxmlformats.org/officeDocument/2006/relationships/tags" Target="../tags/tag429.xml"/><Relationship Id="rId9" Type="http://schemas.openxmlformats.org/officeDocument/2006/relationships/oleObject" Target="../embeddings/oleObject52.bin"/></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440.xml"/><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image" Target="../media/image7.png"/><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image" Target="../media/image4.emf"/><Relationship Id="rId5" Type="http://schemas.openxmlformats.org/officeDocument/2006/relationships/tags" Target="../tags/tag437.xml"/><Relationship Id="rId10" Type="http://schemas.openxmlformats.org/officeDocument/2006/relationships/oleObject" Target="../embeddings/oleObject53.bin"/><Relationship Id="rId4" Type="http://schemas.openxmlformats.org/officeDocument/2006/relationships/tags" Target="../tags/tag436.xml"/><Relationship Id="rId9"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image" Target="../media/image4.emf"/><Relationship Id="rId4" Type="http://schemas.openxmlformats.org/officeDocument/2006/relationships/tags" Target="../tags/tag91.xml"/><Relationship Id="rId9" Type="http://schemas.openxmlformats.org/officeDocument/2006/relationships/oleObject" Target="../embeddings/oleObject8.bin"/></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448.xml"/><Relationship Id="rId3" Type="http://schemas.openxmlformats.org/officeDocument/2006/relationships/tags" Target="../tags/tag443.xml"/><Relationship Id="rId7" Type="http://schemas.openxmlformats.org/officeDocument/2006/relationships/tags" Target="../tags/tag447.xml"/><Relationship Id="rId12" Type="http://schemas.openxmlformats.org/officeDocument/2006/relationships/image" Target="../media/image7.png"/><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image" Target="../media/image4.emf"/><Relationship Id="rId5" Type="http://schemas.openxmlformats.org/officeDocument/2006/relationships/tags" Target="../tags/tag445.xml"/><Relationship Id="rId10" Type="http://schemas.openxmlformats.org/officeDocument/2006/relationships/oleObject" Target="../embeddings/oleObject54.bin"/><Relationship Id="rId4" Type="http://schemas.openxmlformats.org/officeDocument/2006/relationships/tags" Target="../tags/tag444.xml"/><Relationship Id="rId9"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456.xml"/><Relationship Id="rId3" Type="http://schemas.openxmlformats.org/officeDocument/2006/relationships/tags" Target="../tags/tag451.xml"/><Relationship Id="rId7" Type="http://schemas.openxmlformats.org/officeDocument/2006/relationships/tags" Target="../tags/tag455.xml"/><Relationship Id="rId12" Type="http://schemas.openxmlformats.org/officeDocument/2006/relationships/image" Target="../media/image7.png"/><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image" Target="../media/image4.emf"/><Relationship Id="rId5" Type="http://schemas.openxmlformats.org/officeDocument/2006/relationships/tags" Target="../tags/tag453.xml"/><Relationship Id="rId10" Type="http://schemas.openxmlformats.org/officeDocument/2006/relationships/oleObject" Target="../embeddings/oleObject55.bin"/><Relationship Id="rId4" Type="http://schemas.openxmlformats.org/officeDocument/2006/relationships/tags" Target="../tags/tag452.xml"/><Relationship Id="rId9"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464.xml"/><Relationship Id="rId3" Type="http://schemas.openxmlformats.org/officeDocument/2006/relationships/tags" Target="../tags/tag459.xml"/><Relationship Id="rId7" Type="http://schemas.openxmlformats.org/officeDocument/2006/relationships/tags" Target="../tags/tag463.xml"/><Relationship Id="rId12" Type="http://schemas.openxmlformats.org/officeDocument/2006/relationships/image" Target="../media/image7.png"/><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image" Target="../media/image8.emf"/><Relationship Id="rId5" Type="http://schemas.openxmlformats.org/officeDocument/2006/relationships/tags" Target="../tags/tag461.xml"/><Relationship Id="rId10" Type="http://schemas.openxmlformats.org/officeDocument/2006/relationships/oleObject" Target="../embeddings/oleObject56.bin"/><Relationship Id="rId4" Type="http://schemas.openxmlformats.org/officeDocument/2006/relationships/tags" Target="../tags/tag460.xml"/><Relationship Id="rId9"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472.xml"/><Relationship Id="rId3" Type="http://schemas.openxmlformats.org/officeDocument/2006/relationships/tags" Target="../tags/tag467.xml"/><Relationship Id="rId7" Type="http://schemas.openxmlformats.org/officeDocument/2006/relationships/tags" Target="../tags/tag471.xml"/><Relationship Id="rId12" Type="http://schemas.openxmlformats.org/officeDocument/2006/relationships/image" Target="../media/image7.png"/><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tags" Target="../tags/tag470.xml"/><Relationship Id="rId11" Type="http://schemas.openxmlformats.org/officeDocument/2006/relationships/image" Target="../media/image4.emf"/><Relationship Id="rId5" Type="http://schemas.openxmlformats.org/officeDocument/2006/relationships/tags" Target="../tags/tag469.xml"/><Relationship Id="rId10" Type="http://schemas.openxmlformats.org/officeDocument/2006/relationships/oleObject" Target="../embeddings/oleObject57.bin"/><Relationship Id="rId4" Type="http://schemas.openxmlformats.org/officeDocument/2006/relationships/tags" Target="../tags/tag468.xml"/><Relationship Id="rId9"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475.xml"/><Relationship Id="rId7" Type="http://schemas.openxmlformats.org/officeDocument/2006/relationships/slideMaster" Target="../slideMasters/slideMaster7.xml"/><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tags" Target="../tags/tag478.xml"/><Relationship Id="rId11" Type="http://schemas.microsoft.com/office/2007/relationships/hdphoto" Target="../media/hdphoto1.wdp"/><Relationship Id="rId5" Type="http://schemas.openxmlformats.org/officeDocument/2006/relationships/tags" Target="../tags/tag477.xml"/><Relationship Id="rId10" Type="http://schemas.openxmlformats.org/officeDocument/2006/relationships/image" Target="../media/image2.png"/><Relationship Id="rId4" Type="http://schemas.openxmlformats.org/officeDocument/2006/relationships/tags" Target="../tags/tag476.xml"/><Relationship Id="rId9"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81.xml"/><Relationship Id="rId7" Type="http://schemas.openxmlformats.org/officeDocument/2006/relationships/image" Target="../media/image1.emf"/><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oleObject" Target="../embeddings/oleObject59.bin"/><Relationship Id="rId5" Type="http://schemas.openxmlformats.org/officeDocument/2006/relationships/slideMaster" Target="../slideMasters/slideMaster7.xml"/><Relationship Id="rId4" Type="http://schemas.openxmlformats.org/officeDocument/2006/relationships/tags" Target="../tags/tag482.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7.xml"/><Relationship Id="rId1" Type="http://schemas.openxmlformats.org/officeDocument/2006/relationships/tags" Target="../tags/tag483.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86.xml"/><Relationship Id="rId7" Type="http://schemas.openxmlformats.org/officeDocument/2006/relationships/image" Target="../media/image1.emf"/><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oleObject" Target="../embeddings/oleObject61.bin"/><Relationship Id="rId11" Type="http://schemas.microsoft.com/office/2007/relationships/hdphoto" Target="../media/hdphoto3.wdp"/><Relationship Id="rId5" Type="http://schemas.openxmlformats.org/officeDocument/2006/relationships/slideMaster" Target="../slideMasters/slideMaster7.xml"/><Relationship Id="rId10" Type="http://schemas.openxmlformats.org/officeDocument/2006/relationships/image" Target="../media/image10.png"/><Relationship Id="rId4" Type="http://schemas.openxmlformats.org/officeDocument/2006/relationships/tags" Target="../tags/tag487.xml"/><Relationship Id="rId9" Type="http://schemas.microsoft.com/office/2007/relationships/hdphoto" Target="../media/hdphoto1.wdp"/></Relationships>
</file>

<file path=ppt/slideLayouts/_rels/slideLayout5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490.xml"/><Relationship Id="rId7" Type="http://schemas.openxmlformats.org/officeDocument/2006/relationships/slideMaster" Target="../slideMasters/slideMaster7.xml"/><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tags" Target="../tags/tag493.xml"/><Relationship Id="rId5" Type="http://schemas.openxmlformats.org/officeDocument/2006/relationships/tags" Target="../tags/tag492.xml"/><Relationship Id="rId4" Type="http://schemas.openxmlformats.org/officeDocument/2006/relationships/tags" Target="../tags/tag491.xml"/><Relationship Id="rId9"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501.xml"/><Relationship Id="rId13" Type="http://schemas.microsoft.com/office/2007/relationships/hdphoto" Target="../media/hdphoto4.wdp"/><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image" Target="../media/image11.png"/><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image" Target="../media/image4.emf"/><Relationship Id="rId5" Type="http://schemas.openxmlformats.org/officeDocument/2006/relationships/tags" Target="../tags/tag498.xml"/><Relationship Id="rId10" Type="http://schemas.openxmlformats.org/officeDocument/2006/relationships/oleObject" Target="../embeddings/oleObject63.bin"/><Relationship Id="rId4" Type="http://schemas.openxmlformats.org/officeDocument/2006/relationships/tags" Target="../tags/tag497.xml"/><Relationship Id="rId9"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524.xml"/><Relationship Id="rId7" Type="http://schemas.openxmlformats.org/officeDocument/2006/relationships/tags" Target="../tags/tag528.xml"/><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tags" Target="../tags/tag527.xml"/><Relationship Id="rId5" Type="http://schemas.openxmlformats.org/officeDocument/2006/relationships/tags" Target="../tags/tag526.xml"/><Relationship Id="rId10" Type="http://schemas.openxmlformats.org/officeDocument/2006/relationships/image" Target="../media/image4.emf"/><Relationship Id="rId4" Type="http://schemas.openxmlformats.org/officeDocument/2006/relationships/tags" Target="../tags/tag525.xml"/><Relationship Id="rId9" Type="http://schemas.openxmlformats.org/officeDocument/2006/relationships/oleObject" Target="../embeddings/oleObject65.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103.xml"/><Relationship Id="rId7"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9"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09.xml"/><Relationship Id="rId7" Type="http://schemas.openxmlformats.org/officeDocument/2006/relationships/oleObject" Target="../embeddings/oleObject11.bin"/><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Master" Target="../slideMasters/slideMaster3.xml"/><Relationship Id="rId5" Type="http://schemas.openxmlformats.org/officeDocument/2006/relationships/tags" Target="../tags/tag111.xml"/><Relationship Id="rId10" Type="http://schemas.microsoft.com/office/2007/relationships/hdphoto" Target="../media/hdphoto1.wdp"/><Relationship Id="rId4" Type="http://schemas.openxmlformats.org/officeDocument/2006/relationships/tags" Target="../tags/tag110.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1.emf"/><Relationship Id="rId4" Type="http://schemas.openxmlformats.org/officeDocument/2006/relationships/tags" Target="../tags/tag115.xml"/><Relationship Id="rId9" Type="http://schemas.openxmlformats.org/officeDocument/2006/relationships/oleObject" Target="../embeddings/oleObject1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784175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6" name="Picture 28" descr="Picture 28">
            <a:extLst>
              <a:ext uri="{FF2B5EF4-FFF2-40B4-BE49-F238E27FC236}">
                <a16:creationId xmlns:a16="http://schemas.microsoft.com/office/drawing/2014/main" id="{6D3522DE-2B09-47D2-BF4D-BE76CFF7F2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35335" y="5887475"/>
            <a:ext cx="2494981" cy="516750"/>
          </a:xfrm>
          <a:prstGeom prst="rect">
            <a:avLst/>
          </a:prstGeom>
          <a:ln w="12700">
            <a:miter lim="400000"/>
          </a:ln>
        </p:spPr>
      </p:pic>
      <p:sp>
        <p:nvSpPr>
          <p:cNvPr id="11" name="Documenttype">
            <a:extLst>
              <a:ext uri="{FF2B5EF4-FFF2-40B4-BE49-F238E27FC236}">
                <a16:creationId xmlns:a16="http://schemas.microsoft.com/office/drawing/2014/main" id="{15828E83-1A38-4079-BBBD-A0570B5821FE}"/>
              </a:ext>
            </a:extLst>
          </p:cNvPr>
          <p:cNvSpPr>
            <a:spLocks noGrp="1"/>
          </p:cNvSpPr>
          <p:nvPr userDrawn="1">
            <p:ph type="body" sz="quarter" idx="13" hasCustomPrompt="1"/>
            <p:custDataLst>
              <p:tags r:id="rId2"/>
            </p:custDataLst>
          </p:nvPr>
        </p:nvSpPr>
        <p:spPr>
          <a:xfrm>
            <a:off x="1098075" y="5468112"/>
            <a:ext cx="4169980" cy="215444"/>
          </a:xfrm>
          <a:prstGeom prst="rect">
            <a:avLst/>
          </a:prstGeom>
        </p:spPr>
        <p:txBody>
          <a:bodyPr vert="horz" wrap="square" lIns="0" tIns="0" rIns="0" bIns="0" rtlCol="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userDrawn="1">
            <p:ph type="subTitle" idx="1"/>
            <p:custDataLst>
              <p:tags r:id="rId3"/>
            </p:custDataLst>
          </p:nvPr>
        </p:nvSpPr>
        <p:spPr>
          <a:xfrm>
            <a:off x="1098075" y="4709160"/>
            <a:ext cx="4169980" cy="307777"/>
          </a:xfrm>
          <a:prstGeom prst="rect">
            <a:avLst/>
          </a:prstGeom>
        </p:spPr>
        <p:txBody>
          <a:bodyPr vert="horz" wrap="square" lIns="0" tIns="0" rIns="0" bIns="0" rtlCol="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userDrawn="1">
            <p:ph type="title"/>
            <p:custDataLst>
              <p:tags r:id="rId4"/>
            </p:custDataLst>
          </p:nvPr>
        </p:nvSpPr>
        <p:spPr>
          <a:xfrm>
            <a:off x="1098074" y="2240280"/>
            <a:ext cx="4169979" cy="1354217"/>
          </a:xfrm>
          <a:prstGeom prst="rect">
            <a:avLst/>
          </a:prstGeom>
        </p:spPr>
        <p:txBody>
          <a:bodyPr vert="horz" wrap="square" lIns="0" tIns="0" rIns="0" bIns="0" rtlCol="0" anchor="t" anchorCtr="0">
            <a:spAutoFit/>
          </a:bodyPr>
          <a:lstStyle>
            <a:lvl1pPr>
              <a:defRPr lang="en-US" sz="4400"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97713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2594754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26" name="Picture 527" descr="Become a DC Business — #ObviouslyDC">
            <a:extLst>
              <a:ext uri="{FF2B5EF4-FFF2-40B4-BE49-F238E27FC236}">
                <a16:creationId xmlns:a16="http://schemas.microsoft.com/office/drawing/2014/main" id="{8EA90422-E62D-4674-B470-5E4291A4AC44}"/>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28" name="object 23">
            <a:extLst>
              <a:ext uri="{FF2B5EF4-FFF2-40B4-BE49-F238E27FC236}">
                <a16:creationId xmlns:a16="http://schemas.microsoft.com/office/drawing/2014/main" id="{BAAC4CA1-7D0C-4396-B7E3-F3BC92230B65}"/>
              </a:ext>
            </a:extLst>
          </p:cNvPr>
          <p:cNvSpPr/>
          <p:nvPr userDrawn="1"/>
        </p:nvSpPr>
        <p:spPr>
          <a:xfrm>
            <a:off x="554736" y="3557581"/>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9" name="5. Source" hidden="1">
            <a:extLst>
              <a:ext uri="{FF2B5EF4-FFF2-40B4-BE49-F238E27FC236}">
                <a16:creationId xmlns:a16="http://schemas.microsoft.com/office/drawing/2014/main" id="{8AB6FB1B-1B5E-49F1-8E24-94426E396757}"/>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31" name="Slide Number">
            <a:extLst>
              <a:ext uri="{FF2B5EF4-FFF2-40B4-BE49-F238E27FC236}">
                <a16:creationId xmlns:a16="http://schemas.microsoft.com/office/drawing/2014/main" id="{FA67AEAE-3B78-4A14-9BEE-4D0FC42A4C9B}"/>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9946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583202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spAutoFit/>
          </a:bodyPr>
          <a:lstStyle>
            <a:lvl1pPr>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527" descr="Become a DC Business — #ObviouslyDC">
            <a:extLst>
              <a:ext uri="{FF2B5EF4-FFF2-40B4-BE49-F238E27FC236}">
                <a16:creationId xmlns:a16="http://schemas.microsoft.com/office/drawing/2014/main" id="{042A7499-0809-4CD6-951D-CE72CCFA5525}"/>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6" name="object 23">
            <a:extLst>
              <a:ext uri="{FF2B5EF4-FFF2-40B4-BE49-F238E27FC236}">
                <a16:creationId xmlns:a16="http://schemas.microsoft.com/office/drawing/2014/main" id="{3F17E88A-CABA-4514-975B-54FE530B346E}"/>
              </a:ext>
            </a:extLst>
          </p:cNvPr>
          <p:cNvSpPr/>
          <p:nvPr userDrawn="1"/>
        </p:nvSpPr>
        <p:spPr>
          <a:xfrm>
            <a:off x="554736" y="3557581"/>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8" name="5. Source" hidden="1">
            <a:extLst>
              <a:ext uri="{FF2B5EF4-FFF2-40B4-BE49-F238E27FC236}">
                <a16:creationId xmlns:a16="http://schemas.microsoft.com/office/drawing/2014/main" id="{EABFB2DA-F85E-4DE3-B8BA-D6B6E35BE555}"/>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3" name="Slide Number">
            <a:extLst>
              <a:ext uri="{FF2B5EF4-FFF2-40B4-BE49-F238E27FC236}">
                <a16:creationId xmlns:a16="http://schemas.microsoft.com/office/drawing/2014/main" id="{468B78B0-0DD9-45E3-A08C-CE04233628F1}"/>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1410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4139692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34291"/>
            <a:ext cx="5065776" cy="769441"/>
          </a:xfrm>
        </p:spPr>
        <p:txBody>
          <a:bodyPr vert="horz"/>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32505"/>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5" name="Picture 527" descr="Become a DC Business — #ObviouslyDC">
            <a:extLst>
              <a:ext uri="{FF2B5EF4-FFF2-40B4-BE49-F238E27FC236}">
                <a16:creationId xmlns:a16="http://schemas.microsoft.com/office/drawing/2014/main" id="{A55EDF64-8379-4B6A-AC20-EAE5E61D0FC7}"/>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7" name="object 23">
            <a:extLst>
              <a:ext uri="{FF2B5EF4-FFF2-40B4-BE49-F238E27FC236}">
                <a16:creationId xmlns:a16="http://schemas.microsoft.com/office/drawing/2014/main" id="{2E2FB794-E27E-4770-B7EF-3DFECCECEE0F}"/>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1" name="5. Source" hidden="1">
            <a:extLst>
              <a:ext uri="{FF2B5EF4-FFF2-40B4-BE49-F238E27FC236}">
                <a16:creationId xmlns:a16="http://schemas.microsoft.com/office/drawing/2014/main" id="{287ED934-924E-4EDD-82B4-7F7CAE3C6B60}"/>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4" name="Slide Number">
            <a:extLst>
              <a:ext uri="{FF2B5EF4-FFF2-40B4-BE49-F238E27FC236}">
                <a16:creationId xmlns:a16="http://schemas.microsoft.com/office/drawing/2014/main" id="{E08D6AB4-96BF-406C-9020-B9BC506D9F6C}"/>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71873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579967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vert="horz"/>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1032505"/>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527" descr="Become a DC Business — #ObviouslyDC">
            <a:extLst>
              <a:ext uri="{FF2B5EF4-FFF2-40B4-BE49-F238E27FC236}">
                <a16:creationId xmlns:a16="http://schemas.microsoft.com/office/drawing/2014/main" id="{01D2BACE-7D76-485F-8D4A-510EA4FCE1F3}"/>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6" name="object 23">
            <a:extLst>
              <a:ext uri="{FF2B5EF4-FFF2-40B4-BE49-F238E27FC236}">
                <a16:creationId xmlns:a16="http://schemas.microsoft.com/office/drawing/2014/main" id="{4CCA0288-73A0-4CD2-95F6-A55BB0AF9C16}"/>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8" name="5. Source" hidden="1">
            <a:extLst>
              <a:ext uri="{FF2B5EF4-FFF2-40B4-BE49-F238E27FC236}">
                <a16:creationId xmlns:a16="http://schemas.microsoft.com/office/drawing/2014/main" id="{F9EE6234-9E5A-4378-9546-DD24958C088A}"/>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3" name="Slide Number">
            <a:extLst>
              <a:ext uri="{FF2B5EF4-FFF2-40B4-BE49-F238E27FC236}">
                <a16:creationId xmlns:a16="http://schemas.microsoft.com/office/drawing/2014/main" id="{71E3B47F-0B3C-4916-9FE6-FAF97375FE8A}"/>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20983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892127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519011"/>
            <a:ext cx="7918704" cy="384721"/>
          </a:xfrm>
        </p:spPr>
        <p:txBody>
          <a:bodyPr vert="horz"/>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32505"/>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6" name="Picture 527" descr="Become a DC Business — #ObviouslyDC">
            <a:extLst>
              <a:ext uri="{FF2B5EF4-FFF2-40B4-BE49-F238E27FC236}">
                <a16:creationId xmlns:a16="http://schemas.microsoft.com/office/drawing/2014/main" id="{E0493269-C485-4544-A461-D190915FBCE9}"/>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21" name="object 23">
            <a:extLst>
              <a:ext uri="{FF2B5EF4-FFF2-40B4-BE49-F238E27FC236}">
                <a16:creationId xmlns:a16="http://schemas.microsoft.com/office/drawing/2014/main" id="{CFD22465-F76D-43A4-A017-8A8E7EDE3B49}"/>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4" name="5. Source" hidden="1">
            <a:extLst>
              <a:ext uri="{FF2B5EF4-FFF2-40B4-BE49-F238E27FC236}">
                <a16:creationId xmlns:a16="http://schemas.microsoft.com/office/drawing/2014/main" id="{0662D70F-13A5-47B8-9BEC-FD7BD5CCB5FF}"/>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6" name="Slide Number">
            <a:extLst>
              <a:ext uri="{FF2B5EF4-FFF2-40B4-BE49-F238E27FC236}">
                <a16:creationId xmlns:a16="http://schemas.microsoft.com/office/drawing/2014/main" id="{4DF45C14-B550-4D97-BC36-890744C8425B}"/>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782040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343338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object 18">
            <a:extLst>
              <a:ext uri="{FF2B5EF4-FFF2-40B4-BE49-F238E27FC236}">
                <a16:creationId xmlns:a16="http://schemas.microsoft.com/office/drawing/2014/main" id="{754E4AFE-57E5-4A94-A160-EA20BBE85C08}"/>
              </a:ext>
            </a:extLst>
          </p:cNvPr>
          <p:cNvSpPr/>
          <p:nvPr userDrawn="1"/>
        </p:nvSpPr>
        <p:spPr bwMode="ltGray">
          <a:xfrm>
            <a:off x="8389280" y="6524649"/>
            <a:ext cx="2408083"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12" name="object 19">
            <a:extLst>
              <a:ext uri="{FF2B5EF4-FFF2-40B4-BE49-F238E27FC236}">
                <a16:creationId xmlns:a16="http://schemas.microsoft.com/office/drawing/2014/main" id="{0B9E9CE4-0264-4E0C-BF99-952B66B6FC2F}"/>
              </a:ext>
            </a:extLst>
          </p:cNvPr>
          <p:cNvSpPr/>
          <p:nvPr userDrawn="1"/>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p>
        </p:txBody>
      </p:sp>
      <p:sp>
        <p:nvSpPr>
          <p:cNvPr id="13" name="object 20">
            <a:extLst>
              <a:ext uri="{FF2B5EF4-FFF2-40B4-BE49-F238E27FC236}">
                <a16:creationId xmlns:a16="http://schemas.microsoft.com/office/drawing/2014/main" id="{0C01A035-C247-4542-A0C9-F984F77C2A4A}"/>
              </a:ext>
            </a:extLst>
          </p:cNvPr>
          <p:cNvSpPr/>
          <p:nvPr userDrawn="1"/>
        </p:nvSpPr>
        <p:spPr bwMode="ltGray">
          <a:xfrm>
            <a:off x="9673388" y="6435965"/>
            <a:ext cx="2518683"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pic>
        <p:nvPicPr>
          <p:cNvPr id="17" name="Picture 527" descr="Become a DC Business — #ObviouslyDC">
            <a:extLst>
              <a:ext uri="{FF2B5EF4-FFF2-40B4-BE49-F238E27FC236}">
                <a16:creationId xmlns:a16="http://schemas.microsoft.com/office/drawing/2014/main" id="{68359C3E-A34D-4909-A0F7-0BEF420A5E94}"/>
              </a:ext>
            </a:extLst>
          </p:cNvPr>
          <p:cNvPicPr>
            <a:picLocks noChangeAspect="1" noChangeArrowheads="1"/>
          </p:cNvPicPr>
          <p:nvPr userDrawn="1"/>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vert="horz">
            <a:noAutofit/>
          </a:bodyPr>
          <a:lstStyle>
            <a:lvl1pPr>
              <a:defRPr/>
            </a:lvl1pPr>
          </a:lstStyle>
          <a:p>
            <a:r>
              <a:rPr lang="en-US"/>
              <a:t>Click to edit Master title style</a:t>
            </a:r>
            <a:endParaRPr lang="en-US" dirty="0"/>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20" name="object 23">
            <a:extLst>
              <a:ext uri="{FF2B5EF4-FFF2-40B4-BE49-F238E27FC236}">
                <a16:creationId xmlns:a16="http://schemas.microsoft.com/office/drawing/2014/main" id="{C91C4CC8-FAB3-4D46-AAD9-5887A99B5FF0}"/>
              </a:ext>
            </a:extLst>
          </p:cNvPr>
          <p:cNvSpPr/>
          <p:nvPr userDrawn="1"/>
        </p:nvSpPr>
        <p:spPr>
          <a:xfrm>
            <a:off x="554736" y="1197853"/>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1" name="5. Source" hidden="1">
            <a:extLst>
              <a:ext uri="{FF2B5EF4-FFF2-40B4-BE49-F238E27FC236}">
                <a16:creationId xmlns:a16="http://schemas.microsoft.com/office/drawing/2014/main" id="{1D0D7E20-8443-4E96-9E1E-396E5CBFDAAA}"/>
              </a:ext>
            </a:extLst>
          </p:cNvPr>
          <p:cNvSpPr txBox="1"/>
          <p:nvPr userDrawn="1">
            <p:custDataLst>
              <p:tags r:id="rId5"/>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3" name="Slide Number">
            <a:extLst>
              <a:ext uri="{FF2B5EF4-FFF2-40B4-BE49-F238E27FC236}">
                <a16:creationId xmlns:a16="http://schemas.microsoft.com/office/drawing/2014/main" id="{692AB58F-C2F6-4E99-A085-4C19D2E6A762}"/>
              </a:ext>
            </a:extLst>
          </p:cNvPr>
          <p:cNvSpPr>
            <a:spLocks noChangeArrowheads="1"/>
          </p:cNvSpPr>
          <p:nvPr userDrawn="1">
            <p:custDataLst>
              <p:tags r:id="rId6"/>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8365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A3617A-20FE-C8CB-5E2B-C468394CB52E}"/>
              </a:ext>
            </a:extLst>
          </p:cNvPr>
          <p:cNvSpPr/>
          <p:nvPr userDrawn="1"/>
        </p:nvSpPr>
        <p:spPr>
          <a:xfrm>
            <a:off x="-16477" y="6540843"/>
            <a:ext cx="12224953" cy="325395"/>
          </a:xfrm>
          <a:prstGeom prst="rect">
            <a:avLst/>
          </a:prstGeom>
          <a:solidFill>
            <a:srgbClr val="00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tra Text Alt" panose="02000000000000000000" pitchFamily="50" charset="0"/>
            </a:endParaRPr>
          </a:p>
        </p:txBody>
      </p:sp>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799099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5. Source" hidden="1">
            <a:extLst>
              <a:ext uri="{FF2B5EF4-FFF2-40B4-BE49-F238E27FC236}">
                <a16:creationId xmlns:a16="http://schemas.microsoft.com/office/drawing/2014/main" id="{5C235B26-587A-438F-8F14-7533F3A1B416}"/>
              </a:ext>
            </a:extLst>
          </p:cNvPr>
          <p:cNvSpPr txBox="1"/>
          <p:nvPr userDrawn="1">
            <p:custDataLst>
              <p:tags r:id="rId2"/>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5" name="Slide Number">
            <a:extLst>
              <a:ext uri="{FF2B5EF4-FFF2-40B4-BE49-F238E27FC236}">
                <a16:creationId xmlns:a16="http://schemas.microsoft.com/office/drawing/2014/main" id="{2DB89E38-A92A-43AF-A99C-B5CD2C538183}"/>
              </a:ext>
            </a:extLst>
          </p:cNvPr>
          <p:cNvSpPr>
            <a:spLocks noChangeArrowheads="1"/>
          </p:cNvSpPr>
          <p:nvPr userDrawn="1">
            <p:custDataLst>
              <p:tags r:id="rId3"/>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lumMod val="95000"/>
                  </a:schemeClr>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lumMod val="95000"/>
                </a:schemeClr>
              </a:solidFill>
              <a:latin typeface="+mn-lt"/>
              <a:ea typeface="+mn-ea"/>
              <a:cs typeface="Arial" panose="020B0604020202020204" pitchFamily="34" charset="0"/>
            </a:endParaRPr>
          </a:p>
        </p:txBody>
      </p:sp>
    </p:spTree>
    <p:extLst>
      <p:ext uri="{BB962C8B-B14F-4D97-AF65-F5344CB8AC3E}">
        <p14:creationId xmlns:p14="http://schemas.microsoft.com/office/powerpoint/2010/main" val="318532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616126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object 29">
            <a:extLst>
              <a:ext uri="{FF2B5EF4-FFF2-40B4-BE49-F238E27FC236}">
                <a16:creationId xmlns:a16="http://schemas.microsoft.com/office/drawing/2014/main" id="{8E5F88DB-E5FD-4721-8400-8A106DDBFD86}"/>
              </a:ext>
            </a:extLst>
          </p:cNvPr>
          <p:cNvSpPr/>
          <p:nvPr/>
        </p:nvSpPr>
        <p:spPr bwMode="ltGray">
          <a:xfrm>
            <a:off x="5660643" y="6266997"/>
            <a:ext cx="4058725" cy="590731"/>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7" name="object 30">
            <a:extLst>
              <a:ext uri="{FF2B5EF4-FFF2-40B4-BE49-F238E27FC236}">
                <a16:creationId xmlns:a16="http://schemas.microsoft.com/office/drawing/2014/main" id="{CE48AEC7-8B1E-42B9-9040-D4E92CE61EA1}"/>
              </a:ext>
            </a:extLst>
          </p:cNvPr>
          <p:cNvSpPr/>
          <p:nvPr/>
        </p:nvSpPr>
        <p:spPr bwMode="ltGray">
          <a:xfrm>
            <a:off x="0" y="6424204"/>
            <a:ext cx="12192000" cy="43361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p>
        </p:txBody>
      </p:sp>
      <p:sp>
        <p:nvSpPr>
          <p:cNvPr id="9" name="object 31">
            <a:extLst>
              <a:ext uri="{FF2B5EF4-FFF2-40B4-BE49-F238E27FC236}">
                <a16:creationId xmlns:a16="http://schemas.microsoft.com/office/drawing/2014/main" id="{8AB6CD6D-E8C0-4231-AB81-8536A21D243E}"/>
              </a:ext>
            </a:extLst>
          </p:cNvPr>
          <p:cNvSpPr/>
          <p:nvPr/>
        </p:nvSpPr>
        <p:spPr bwMode="ltGray">
          <a:xfrm>
            <a:off x="8133346" y="6109767"/>
            <a:ext cx="4058725" cy="748233"/>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pic>
        <p:nvPicPr>
          <p:cNvPr id="11" name="Picture 527" descr="Become a DC Business — #ObviouslyDC">
            <a:extLst>
              <a:ext uri="{FF2B5EF4-FFF2-40B4-BE49-F238E27FC236}">
                <a16:creationId xmlns:a16="http://schemas.microsoft.com/office/drawing/2014/main" id="{DBE35430-4EB1-4C03-AD36-FBCD9520EAF6}"/>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8612801" y="6229932"/>
            <a:ext cx="2681799" cy="5202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E5C0EF3-6C96-4FF1-8948-D6BED3688383}"/>
              </a:ext>
            </a:extLst>
          </p:cNvPr>
          <p:cNvSpPr txBox="1"/>
          <p:nvPr userDrawn="1"/>
        </p:nvSpPr>
        <p:spPr>
          <a:xfrm>
            <a:off x="4299835" y="2567759"/>
            <a:ext cx="3592330" cy="923330"/>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6000" dirty="0">
                <a:solidFill>
                  <a:schemeClr val="accent1"/>
                </a:solidFill>
              </a:rPr>
              <a:t>Thank you</a:t>
            </a:r>
          </a:p>
        </p:txBody>
      </p:sp>
    </p:spTree>
    <p:extLst>
      <p:ext uri="{BB962C8B-B14F-4D97-AF65-F5344CB8AC3E}">
        <p14:creationId xmlns:p14="http://schemas.microsoft.com/office/powerpoint/2010/main" val="335049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835911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679AEC17-7A5D-43DD-9ACB-0908920A6C8F}"/>
              </a:ext>
            </a:extLst>
          </p:cNvPr>
          <p:cNvSpPr txBox="1"/>
          <p:nvPr userDrawn="1">
            <p:custDataLst>
              <p:tags r:id="rId3"/>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pic>
        <p:nvPicPr>
          <p:cNvPr id="10" name="Picture 527" descr="Become a DC Business — #ObviouslyDC">
            <a:extLst>
              <a:ext uri="{FF2B5EF4-FFF2-40B4-BE49-F238E27FC236}">
                <a16:creationId xmlns:a16="http://schemas.microsoft.com/office/drawing/2014/main" id="{7C03570B-6108-4E8B-B7CC-5DA01DE7A33D}"/>
              </a:ext>
            </a:extLst>
          </p:cNvPr>
          <p:cNvPicPr>
            <a:picLocks noChangeAspect="1" noChangeArrowheads="1"/>
          </p:cNvPicPr>
          <p:nvPr userDrawn="1"/>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5">
            <a:extLst>
              <a:ext uri="{FF2B5EF4-FFF2-40B4-BE49-F238E27FC236}">
                <a16:creationId xmlns:a16="http://schemas.microsoft.com/office/drawing/2014/main" id="{30E69F3C-7BC4-4DCD-B2CC-261281EDC8A1}"/>
              </a:ext>
            </a:extLst>
          </p:cNvPr>
          <p:cNvSpPr txBox="1">
            <a:spLocks/>
          </p:cNvSpPr>
          <p:nvPr userDrawn="1"/>
        </p:nvSpPr>
        <p:spPr>
          <a:xfrm>
            <a:off x="554735" y="6683298"/>
            <a:ext cx="1234953"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CORONAVIRUS.DC.GOV</a:t>
            </a:r>
          </a:p>
        </p:txBody>
      </p:sp>
      <p:sp>
        <p:nvSpPr>
          <p:cNvPr id="14" name="Slide Number">
            <a:extLst>
              <a:ext uri="{FF2B5EF4-FFF2-40B4-BE49-F238E27FC236}">
                <a16:creationId xmlns:a16="http://schemas.microsoft.com/office/drawing/2014/main" id="{D6879AFD-430E-498F-9E44-BF0A591B04D5}"/>
              </a:ext>
            </a:extLst>
          </p:cNvPr>
          <p:cNvSpPr>
            <a:spLocks noChangeArrowheads="1"/>
          </p:cNvSpPr>
          <p:nvPr userDrawn="1">
            <p:custDataLst>
              <p:tags r:id="rId4"/>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pic>
        <p:nvPicPr>
          <p:cNvPr id="16" name="Picture 15">
            <a:extLst>
              <a:ext uri="{FF2B5EF4-FFF2-40B4-BE49-F238E27FC236}">
                <a16:creationId xmlns:a16="http://schemas.microsoft.com/office/drawing/2014/main" id="{5E90C22C-6F1C-4124-995B-13FDBD9CDBE8}"/>
              </a:ext>
            </a:extLst>
          </p:cNvPr>
          <p:cNvPicPr>
            <a:picLocks/>
          </p:cNvPicPr>
          <p:nvPr userDrawn="1"/>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8902065" y="6518440"/>
            <a:ext cx="899785" cy="266674"/>
          </a:xfrm>
          <a:custGeom>
            <a:avLst/>
            <a:gdLst>
              <a:gd name="connsiteX0" fmla="*/ 0 w 2881779"/>
              <a:gd name="connsiteY0" fmla="*/ 0 h 854088"/>
              <a:gd name="connsiteX1" fmla="*/ 145293 w 2881779"/>
              <a:gd name="connsiteY1" fmla="*/ 0 h 854088"/>
              <a:gd name="connsiteX2" fmla="*/ 145293 w 2881779"/>
              <a:gd name="connsiteY2" fmla="*/ 617242 h 854088"/>
              <a:gd name="connsiteX3" fmla="*/ 227844 w 2881779"/>
              <a:gd name="connsiteY3" fmla="*/ 617242 h 854088"/>
              <a:gd name="connsiteX4" fmla="*/ 227844 w 2881779"/>
              <a:gd name="connsiteY4" fmla="*/ 0 h 854088"/>
              <a:gd name="connsiteX5" fmla="*/ 2881779 w 2881779"/>
              <a:gd name="connsiteY5" fmla="*/ 0 h 854088"/>
              <a:gd name="connsiteX6" fmla="*/ 2881779 w 2881779"/>
              <a:gd name="connsiteY6" fmla="*/ 854088 h 854088"/>
              <a:gd name="connsiteX7" fmla="*/ 0 w 2881779"/>
              <a:gd name="connsiteY7" fmla="*/ 854088 h 85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779" h="854088">
                <a:moveTo>
                  <a:pt x="0" y="0"/>
                </a:moveTo>
                <a:lnTo>
                  <a:pt x="145293" y="0"/>
                </a:lnTo>
                <a:lnTo>
                  <a:pt x="145293" y="617242"/>
                </a:lnTo>
                <a:lnTo>
                  <a:pt x="227844" y="617242"/>
                </a:lnTo>
                <a:lnTo>
                  <a:pt x="227844" y="0"/>
                </a:lnTo>
                <a:lnTo>
                  <a:pt x="2881779" y="0"/>
                </a:lnTo>
                <a:lnTo>
                  <a:pt x="2881779" y="854088"/>
                </a:lnTo>
                <a:lnTo>
                  <a:pt x="0" y="854088"/>
                </a:lnTo>
                <a:close/>
              </a:path>
            </a:pathLst>
          </a:custGeom>
        </p:spPr>
      </p:pic>
    </p:spTree>
    <p:extLst>
      <p:ext uri="{BB962C8B-B14F-4D97-AF65-F5344CB8AC3E}">
        <p14:creationId xmlns:p14="http://schemas.microsoft.com/office/powerpoint/2010/main" val="1309819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991958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1032505"/>
            <a:ext cx="11082528" cy="276999"/>
          </a:xfrm>
          <a:prstGeom prst="rect">
            <a:avLst/>
          </a:prstGeom>
        </p:spPr>
        <p:txBody>
          <a:bodyPr vert="horz" wrap="square" lIns="0" tIns="0" rIns="0" bIns="0" rtlCol="0">
            <a:spAutoFit/>
          </a:bodyPr>
          <a:lstStyle>
            <a:lvl1pPr>
              <a:defRPr lang="en-US" sz="1800" b="0" dirty="0"/>
            </a:lvl1pPr>
          </a:lstStyle>
          <a:p>
            <a:pPr lvl="0">
              <a:buNone/>
            </a:pPr>
            <a:r>
              <a:rPr lang="en-US" dirty="0"/>
              <a:t>Click to edit Master subtitle style</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4" name="5. Source" hidden="1">
            <a:extLst>
              <a:ext uri="{FF2B5EF4-FFF2-40B4-BE49-F238E27FC236}">
                <a16:creationId xmlns:a16="http://schemas.microsoft.com/office/drawing/2014/main" id="{30C12815-1FC4-49C1-B2B5-D056B729CF85}"/>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78742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4067664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bg2"/>
              </a:solidFill>
              <a:latin typeface="Arial" panose="020B0604020202020204" pitchFamily="34" charset="0"/>
              <a:cs typeface="Arial" panose="020B0604020202020204" pitchFamily="34" charset="0"/>
              <a:sym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4"/>
            </p:custDataLst>
          </p:nvPr>
        </p:nvSpPr>
        <p:spPr>
          <a:xfrm>
            <a:off x="554736" y="2744369"/>
            <a:ext cx="3465576" cy="769441"/>
          </a:xfrm>
          <a:prstGeom prst="rect">
            <a:avLst/>
          </a:prstGeom>
        </p:spPr>
        <p:txBody>
          <a:bodyPr vert="horz" wrap="square" anchor="b">
            <a:noAutofit/>
          </a:bodyPr>
          <a:lstStyle>
            <a:lvl1pPr algn="l">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5"/>
            </p:custDataLst>
          </p:nvPr>
        </p:nvSpPr>
        <p:spPr>
          <a:xfrm>
            <a:off x="554735" y="3659644"/>
            <a:ext cx="3465575" cy="276999"/>
          </a:xfrm>
          <a:prstGeom prst="rect">
            <a:avLst/>
          </a:prstGeom>
        </p:spPr>
        <p:txBody>
          <a:bodyPr wrap="square">
            <a:spAutoFit/>
          </a:bodyPr>
          <a:lstStyle>
            <a:lvl1pPr marL="0" indent="0" algn="l">
              <a:buNone/>
              <a:defRPr sz="1800" b="0">
                <a:solidFill>
                  <a:schemeClr val="bg2"/>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6"/>
            </p:custDataLst>
          </p:nvPr>
        </p:nvSpPr>
        <p:spPr>
          <a:xfrm>
            <a:off x="554735" y="41597"/>
            <a:ext cx="3465575"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pic>
        <p:nvPicPr>
          <p:cNvPr id="12" name="Picture 527" descr="Become a DC Business — #ObviouslyDC">
            <a:extLst>
              <a:ext uri="{FF2B5EF4-FFF2-40B4-BE49-F238E27FC236}">
                <a16:creationId xmlns:a16="http://schemas.microsoft.com/office/drawing/2014/main" id="{93828E03-CF62-4CEE-88F9-5C6299B9FDB4}"/>
              </a:ext>
            </a:extLst>
          </p:cNvPr>
          <p:cNvPicPr>
            <a:picLocks noChangeAspect="1" noChangeArrowheads="1"/>
          </p:cNvPicPr>
          <p:nvPr userDrawn="1"/>
        </p:nvPicPr>
        <p:blipFill>
          <a:blip r:embed="rId12" cstate="screen">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23">
            <a:extLst>
              <a:ext uri="{FF2B5EF4-FFF2-40B4-BE49-F238E27FC236}">
                <a16:creationId xmlns:a16="http://schemas.microsoft.com/office/drawing/2014/main" id="{CFCEEB8F-9955-48F8-BBE8-7795DDAA72AB}"/>
              </a:ext>
            </a:extLst>
          </p:cNvPr>
          <p:cNvSpPr/>
          <p:nvPr userDrawn="1"/>
        </p:nvSpPr>
        <p:spPr>
          <a:xfrm>
            <a:off x="554736" y="3557581"/>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9" name="5. Source" hidden="1">
            <a:extLst>
              <a:ext uri="{FF2B5EF4-FFF2-40B4-BE49-F238E27FC236}">
                <a16:creationId xmlns:a16="http://schemas.microsoft.com/office/drawing/2014/main" id="{7F792619-A101-4897-BC8D-2B3835AA366F}"/>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latin typeface="Arial" panose="020B0604020202020204" pitchFamily="34" charset="0"/>
                <a:cs typeface="Arial" panose="020B0604020202020204" pitchFamily="34" charset="0"/>
                <a:sym typeface="Arial" panose="020B0604020202020204" pitchFamily="34" charset="0"/>
              </a:rPr>
              <a:t>Source: …</a:t>
            </a:r>
          </a:p>
        </p:txBody>
      </p:sp>
      <p:sp>
        <p:nvSpPr>
          <p:cNvPr id="23" name="Slide Number">
            <a:extLst>
              <a:ext uri="{FF2B5EF4-FFF2-40B4-BE49-F238E27FC236}">
                <a16:creationId xmlns:a16="http://schemas.microsoft.com/office/drawing/2014/main" id="{B23F497E-7ECF-4436-BD4E-07709830CC42}"/>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9198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4135726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172212"/>
            <a:ext cx="5065776" cy="731520"/>
          </a:xfrm>
        </p:spPr>
        <p:txBody>
          <a:bodyPr vert="horz"/>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1032505"/>
            <a:ext cx="5065776"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2" name="Picture 527" descr="Become a DC Business — #ObviouslyDC">
            <a:extLst>
              <a:ext uri="{FF2B5EF4-FFF2-40B4-BE49-F238E27FC236}">
                <a16:creationId xmlns:a16="http://schemas.microsoft.com/office/drawing/2014/main" id="{A2BC7270-34A1-492B-BE3F-24BED47A27E1}"/>
              </a:ext>
            </a:extLst>
          </p:cNvPr>
          <p:cNvPicPr>
            <a:picLocks noChangeAspect="1" noChangeArrowheads="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23">
            <a:extLst>
              <a:ext uri="{FF2B5EF4-FFF2-40B4-BE49-F238E27FC236}">
                <a16:creationId xmlns:a16="http://schemas.microsoft.com/office/drawing/2014/main" id="{74988D06-211D-49E1-A88B-164690A4378C}"/>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7" name="5. Source" hidden="1">
            <a:extLst>
              <a:ext uri="{FF2B5EF4-FFF2-40B4-BE49-F238E27FC236}">
                <a16:creationId xmlns:a16="http://schemas.microsoft.com/office/drawing/2014/main" id="{18E50983-2D10-4E25-8DB8-3564353FBAC8}"/>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22" name="object 25">
            <a:extLst>
              <a:ext uri="{FF2B5EF4-FFF2-40B4-BE49-F238E27FC236}">
                <a16:creationId xmlns:a16="http://schemas.microsoft.com/office/drawing/2014/main" id="{635E57B8-7179-426C-A205-4D30ABBC250D}"/>
              </a:ext>
            </a:extLst>
          </p:cNvPr>
          <p:cNvSpPr txBox="1">
            <a:spLocks/>
          </p:cNvSpPr>
          <p:nvPr userDrawn="1"/>
        </p:nvSpPr>
        <p:spPr>
          <a:xfrm>
            <a:off x="554735" y="6683298"/>
            <a:ext cx="1234953"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CORONAVIRUS.DC.GOV</a:t>
            </a:r>
          </a:p>
        </p:txBody>
      </p:sp>
      <p:sp>
        <p:nvSpPr>
          <p:cNvPr id="23" name="Slide Number">
            <a:extLst>
              <a:ext uri="{FF2B5EF4-FFF2-40B4-BE49-F238E27FC236}">
                <a16:creationId xmlns:a16="http://schemas.microsoft.com/office/drawing/2014/main" id="{94904AD8-B676-4B54-BBA2-723991C2B967}"/>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pic>
        <p:nvPicPr>
          <p:cNvPr id="25" name="Picture 24">
            <a:extLst>
              <a:ext uri="{FF2B5EF4-FFF2-40B4-BE49-F238E27FC236}">
                <a16:creationId xmlns:a16="http://schemas.microsoft.com/office/drawing/2014/main" id="{9BBF3432-EBD5-413F-A4D7-98E19BD0EE44}"/>
              </a:ext>
            </a:extLst>
          </p:cNvPr>
          <p:cNvPicPr>
            <a:picLocks/>
          </p:cNvPicPr>
          <p:nvPr userDrawn="1"/>
        </p:nvPicPr>
        <p:blipFill>
          <a:blip r:embed="rId14">
            <a:extLst>
              <a:ext uri="{BEBA8EAE-BF5A-486C-A8C5-ECC9F3942E4B}">
                <a14:imgProps xmlns:a14="http://schemas.microsoft.com/office/drawing/2010/main">
                  <a14:imgLayer r:embed="rId15">
                    <a14:imgEffect>
                      <a14:brightnessContrast bright="100000"/>
                    </a14:imgEffect>
                  </a14:imgLayer>
                </a14:imgProps>
              </a:ext>
            </a:extLst>
          </a:blip>
          <a:srcRect/>
          <a:stretch>
            <a:fillRect/>
          </a:stretch>
        </p:blipFill>
        <p:spPr bwMode="ltGray">
          <a:xfrm>
            <a:off x="8902065" y="6518440"/>
            <a:ext cx="899785" cy="266674"/>
          </a:xfrm>
          <a:custGeom>
            <a:avLst/>
            <a:gdLst>
              <a:gd name="connsiteX0" fmla="*/ 0 w 2881779"/>
              <a:gd name="connsiteY0" fmla="*/ 0 h 854088"/>
              <a:gd name="connsiteX1" fmla="*/ 145293 w 2881779"/>
              <a:gd name="connsiteY1" fmla="*/ 0 h 854088"/>
              <a:gd name="connsiteX2" fmla="*/ 145293 w 2881779"/>
              <a:gd name="connsiteY2" fmla="*/ 617242 h 854088"/>
              <a:gd name="connsiteX3" fmla="*/ 227844 w 2881779"/>
              <a:gd name="connsiteY3" fmla="*/ 617242 h 854088"/>
              <a:gd name="connsiteX4" fmla="*/ 227844 w 2881779"/>
              <a:gd name="connsiteY4" fmla="*/ 0 h 854088"/>
              <a:gd name="connsiteX5" fmla="*/ 2881779 w 2881779"/>
              <a:gd name="connsiteY5" fmla="*/ 0 h 854088"/>
              <a:gd name="connsiteX6" fmla="*/ 2881779 w 2881779"/>
              <a:gd name="connsiteY6" fmla="*/ 854088 h 854088"/>
              <a:gd name="connsiteX7" fmla="*/ 0 w 2881779"/>
              <a:gd name="connsiteY7" fmla="*/ 854088 h 85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779" h="854088">
                <a:moveTo>
                  <a:pt x="0" y="0"/>
                </a:moveTo>
                <a:lnTo>
                  <a:pt x="145293" y="0"/>
                </a:lnTo>
                <a:lnTo>
                  <a:pt x="145293" y="617242"/>
                </a:lnTo>
                <a:lnTo>
                  <a:pt x="227844" y="617242"/>
                </a:lnTo>
                <a:lnTo>
                  <a:pt x="227844" y="0"/>
                </a:lnTo>
                <a:lnTo>
                  <a:pt x="2881779" y="0"/>
                </a:lnTo>
                <a:lnTo>
                  <a:pt x="2881779" y="854088"/>
                </a:lnTo>
                <a:lnTo>
                  <a:pt x="0" y="854088"/>
                </a:lnTo>
                <a:close/>
              </a:path>
            </a:pathLst>
          </a:custGeom>
        </p:spPr>
      </p:pic>
    </p:spTree>
    <p:extLst>
      <p:ext uri="{BB962C8B-B14F-4D97-AF65-F5344CB8AC3E}">
        <p14:creationId xmlns:p14="http://schemas.microsoft.com/office/powerpoint/2010/main" val="305651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EA51-734C-B606-44F9-FF97812D1BD3}"/>
              </a:ext>
            </a:extLst>
          </p:cNvPr>
          <p:cNvSpPr>
            <a:spLocks noGrp="1"/>
          </p:cNvSpPr>
          <p:nvPr>
            <p:ph type="title"/>
          </p:nvPr>
        </p:nvSpPr>
        <p:spPr>
          <a:xfrm>
            <a:off x="253313" y="196047"/>
            <a:ext cx="10515600" cy="494486"/>
          </a:xfrm>
        </p:spPr>
        <p:txBody>
          <a:bodyPr/>
          <a:lstStyle/>
          <a:p>
            <a:r>
              <a:rPr lang="en-US"/>
              <a:t>Click to edit Master title style</a:t>
            </a:r>
          </a:p>
        </p:txBody>
      </p:sp>
      <p:sp>
        <p:nvSpPr>
          <p:cNvPr id="3" name="Date Placeholder 2">
            <a:extLst>
              <a:ext uri="{FF2B5EF4-FFF2-40B4-BE49-F238E27FC236}">
                <a16:creationId xmlns:a16="http://schemas.microsoft.com/office/drawing/2014/main" id="{1EE72480-916A-14D7-645A-E72959F0381D}"/>
              </a:ext>
            </a:extLst>
          </p:cNvPr>
          <p:cNvSpPr>
            <a:spLocks noGrp="1"/>
          </p:cNvSpPr>
          <p:nvPr>
            <p:ph type="dt" sz="half" idx="10"/>
          </p:nvPr>
        </p:nvSpPr>
        <p:spPr>
          <a:xfrm>
            <a:off x="129745" y="6549082"/>
            <a:ext cx="4198416" cy="365125"/>
          </a:xfrm>
        </p:spPr>
        <p:txBody>
          <a:bodyPr/>
          <a:lstStyle/>
          <a:p>
            <a:r>
              <a:rPr lang="en-US" dirty="0"/>
              <a:t>[briefing date TBD]</a:t>
            </a:r>
          </a:p>
        </p:txBody>
      </p:sp>
      <p:sp>
        <p:nvSpPr>
          <p:cNvPr id="4" name="Footer Placeholder 3">
            <a:extLst>
              <a:ext uri="{FF2B5EF4-FFF2-40B4-BE49-F238E27FC236}">
                <a16:creationId xmlns:a16="http://schemas.microsoft.com/office/drawing/2014/main" id="{1B15E119-2D7D-4FDA-CB40-B4C674171EB1}"/>
              </a:ext>
            </a:extLst>
          </p:cNvPr>
          <p:cNvSpPr>
            <a:spLocks noGrp="1"/>
          </p:cNvSpPr>
          <p:nvPr>
            <p:ph type="ftr" sz="quarter" idx="11"/>
          </p:nvPr>
        </p:nvSpPr>
        <p:spPr/>
        <p:txBody>
          <a:bodyPr/>
          <a:lstStyle/>
          <a:p>
            <a:r>
              <a:rPr lang="fr-FR" dirty="0"/>
              <a:t>BIL Implementation xBRT</a:t>
            </a:r>
            <a:endParaRPr lang="en-US" dirty="0"/>
          </a:p>
        </p:txBody>
      </p:sp>
      <p:sp>
        <p:nvSpPr>
          <p:cNvPr id="5" name="Slide Number Placeholder 4">
            <a:extLst>
              <a:ext uri="{FF2B5EF4-FFF2-40B4-BE49-F238E27FC236}">
                <a16:creationId xmlns:a16="http://schemas.microsoft.com/office/drawing/2014/main" id="{B2B81BFB-EC8B-A743-AA8B-ED87743D7D41}"/>
              </a:ext>
            </a:extLst>
          </p:cNvPr>
          <p:cNvSpPr>
            <a:spLocks noGrp="1"/>
          </p:cNvSpPr>
          <p:nvPr>
            <p:ph type="sldNum" sz="quarter" idx="12"/>
          </p:nvPr>
        </p:nvSpPr>
        <p:spPr/>
        <p:txBody>
          <a:bodyPr/>
          <a:lstStyle/>
          <a:p>
            <a:fld id="{140F5A53-27C7-435F-A9FC-D1B6E6119A16}" type="slidenum">
              <a:rPr lang="en-US" smtClean="0"/>
              <a:pPr/>
              <a:t>‹#›</a:t>
            </a:fld>
            <a:endParaRPr lang="en-US" dirty="0"/>
          </a:p>
        </p:txBody>
      </p:sp>
    </p:spTree>
    <p:extLst>
      <p:ext uri="{BB962C8B-B14F-4D97-AF65-F5344CB8AC3E}">
        <p14:creationId xmlns:p14="http://schemas.microsoft.com/office/powerpoint/2010/main" val="2800372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2158-7014-47C1-FD01-E73C3C19F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F61C0-CAAF-0FAA-4645-9A4DCC113D5C}"/>
              </a:ext>
            </a:extLst>
          </p:cNvPr>
          <p:cNvSpPr>
            <a:spLocks noGrp="1"/>
          </p:cNvSpPr>
          <p:nvPr>
            <p:ph idx="1"/>
          </p:nvPr>
        </p:nvSpPr>
        <p:spPr/>
        <p:txBody>
          <a:bodyPr/>
          <a:lstStyle>
            <a:lvl1pPr marL="230186" indent="-230186">
              <a:buClr>
                <a:srgbClr val="09732D"/>
              </a:buClr>
              <a:buFont typeface="Wingdings 3" panose="05040102010807070707" pitchFamily="18" charset="2"/>
              <a:buChar cha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BB6276-975D-0CD6-F64E-B9A182A7E943}"/>
              </a:ext>
            </a:extLst>
          </p:cNvPr>
          <p:cNvSpPr>
            <a:spLocks noGrp="1"/>
          </p:cNvSpPr>
          <p:nvPr>
            <p:ph type="dt" sz="half" idx="10"/>
          </p:nvPr>
        </p:nvSpPr>
        <p:spPr>
          <a:xfrm>
            <a:off x="129744" y="6557617"/>
            <a:ext cx="4114800" cy="365125"/>
          </a:xfrm>
          <a:prstGeom prst="rect">
            <a:avLst/>
          </a:prstGeom>
        </p:spPr>
        <p:txBody>
          <a:bodyPr/>
          <a:lstStyle>
            <a:lvl1pPr>
              <a:defRPr>
                <a:solidFill>
                  <a:schemeClr val="bg1"/>
                </a:solidFill>
                <a:latin typeface="Neutra Text Alt" panose="02000000000000000000" pitchFamily="50" charset="0"/>
              </a:defRPr>
            </a:lvl1pPr>
          </a:lstStyle>
          <a:p>
            <a:r>
              <a:rPr lang="en-US" dirty="0"/>
              <a:t>[briefing date TBD]</a:t>
            </a:r>
          </a:p>
        </p:txBody>
      </p:sp>
      <p:sp>
        <p:nvSpPr>
          <p:cNvPr id="8" name="Footer Placeholder 4">
            <a:extLst>
              <a:ext uri="{FF2B5EF4-FFF2-40B4-BE49-F238E27FC236}">
                <a16:creationId xmlns:a16="http://schemas.microsoft.com/office/drawing/2014/main" id="{FC60C206-6A9D-DA58-B035-F00E4DE7BF75}"/>
              </a:ext>
            </a:extLst>
          </p:cNvPr>
          <p:cNvSpPr>
            <a:spLocks noGrp="1"/>
          </p:cNvSpPr>
          <p:nvPr>
            <p:ph type="ftr" sz="quarter" idx="11"/>
          </p:nvPr>
        </p:nvSpPr>
        <p:spPr>
          <a:xfrm>
            <a:off x="4038600" y="6557617"/>
            <a:ext cx="4114800" cy="365125"/>
          </a:xfrm>
          <a:prstGeom prst="rect">
            <a:avLst/>
          </a:prstGeom>
        </p:spPr>
        <p:txBody>
          <a:bodyPr/>
          <a:lstStyle>
            <a:lvl1pPr>
              <a:defRPr>
                <a:solidFill>
                  <a:schemeClr val="bg1"/>
                </a:solidFill>
                <a:latin typeface="Neutra Text Alt" panose="02000000000000000000" pitchFamily="50" charset="0"/>
              </a:defRPr>
            </a:lvl1pPr>
          </a:lstStyle>
          <a:p>
            <a:r>
              <a:rPr lang="fr-FR" dirty="0"/>
              <a:t>BIL Implementation xBRT</a:t>
            </a:r>
            <a:endParaRPr lang="en-US" dirty="0"/>
          </a:p>
        </p:txBody>
      </p:sp>
      <p:sp>
        <p:nvSpPr>
          <p:cNvPr id="9" name="Slide Number Placeholder 5">
            <a:extLst>
              <a:ext uri="{FF2B5EF4-FFF2-40B4-BE49-F238E27FC236}">
                <a16:creationId xmlns:a16="http://schemas.microsoft.com/office/drawing/2014/main" id="{CB114887-D463-0A8E-AB15-086251DDE959}"/>
              </a:ext>
            </a:extLst>
          </p:cNvPr>
          <p:cNvSpPr>
            <a:spLocks noGrp="1"/>
          </p:cNvSpPr>
          <p:nvPr>
            <p:ph type="sldNum" sz="quarter" idx="12"/>
          </p:nvPr>
        </p:nvSpPr>
        <p:spPr>
          <a:xfrm>
            <a:off x="9302580" y="6557617"/>
            <a:ext cx="2743201" cy="365125"/>
          </a:xfrm>
          <a:prstGeom prst="rect">
            <a:avLst/>
          </a:prstGeom>
        </p:spPr>
        <p:txBody>
          <a:bodyPr/>
          <a:lstStyle>
            <a:lvl1pPr>
              <a:defRPr>
                <a:solidFill>
                  <a:schemeClr val="bg1"/>
                </a:solidFill>
                <a:latin typeface="Neutra Text Alt" panose="02000000000000000000" pitchFamily="50" charset="0"/>
              </a:defRPr>
            </a:lvl1pPr>
          </a:lstStyle>
          <a:p>
            <a:fld id="{140F5A53-27C7-435F-A9FC-D1B6E6119A16}" type="slidenum">
              <a:rPr lang="en-US" smtClean="0"/>
              <a:pPr/>
              <a:t>‹#›</a:t>
            </a:fld>
            <a:endParaRPr lang="en-US" dirty="0"/>
          </a:p>
        </p:txBody>
      </p:sp>
      <p:sp>
        <p:nvSpPr>
          <p:cNvPr id="10" name="Rectangle 9">
            <a:extLst>
              <a:ext uri="{FF2B5EF4-FFF2-40B4-BE49-F238E27FC236}">
                <a16:creationId xmlns:a16="http://schemas.microsoft.com/office/drawing/2014/main" id="{DFAF3CAA-BAA2-3235-1FA0-EE9159702B72}"/>
              </a:ext>
            </a:extLst>
          </p:cNvPr>
          <p:cNvSpPr/>
          <p:nvPr userDrawn="1"/>
        </p:nvSpPr>
        <p:spPr>
          <a:xfrm>
            <a:off x="333568" y="620714"/>
            <a:ext cx="1190433" cy="79503"/>
          </a:xfrm>
          <a:prstGeom prst="rect">
            <a:avLst/>
          </a:prstGeom>
          <a:solidFill>
            <a:srgbClr val="097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Neutra Text Alt" panose="02000000000000000000" pitchFamily="50" charset="0"/>
            </a:endParaRPr>
          </a:p>
        </p:txBody>
      </p:sp>
    </p:spTree>
    <p:extLst>
      <p:ext uri="{BB962C8B-B14F-4D97-AF65-F5344CB8AC3E}">
        <p14:creationId xmlns:p14="http://schemas.microsoft.com/office/powerpoint/2010/main" val="4265004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AD6A-3424-3DF6-87FC-E5A285B84B9E}"/>
              </a:ext>
            </a:extLst>
          </p:cNvPr>
          <p:cNvSpPr>
            <a:spLocks noGrp="1"/>
          </p:cNvSpPr>
          <p:nvPr>
            <p:ph type="ctrTitle"/>
          </p:nvPr>
        </p:nvSpPr>
        <p:spPr>
          <a:xfrm>
            <a:off x="1524000" y="1122363"/>
            <a:ext cx="9144000" cy="2387600"/>
          </a:xfrm>
        </p:spPr>
        <p:txBody>
          <a:bodyPr anchor="b"/>
          <a:lstStyle>
            <a:lvl1pPr algn="ctr">
              <a:defRPr sz="6000">
                <a:solidFill>
                  <a:srgbClr val="002B3A"/>
                </a:solidFill>
                <a:latin typeface="Neutra Text Alt" panose="02000000000000000000"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F294D7B5-71E7-EFFF-E46E-FE2130977BA3}"/>
              </a:ext>
            </a:extLst>
          </p:cNvPr>
          <p:cNvSpPr>
            <a:spLocks noGrp="1"/>
          </p:cNvSpPr>
          <p:nvPr>
            <p:ph type="subTitle" idx="1"/>
          </p:nvPr>
        </p:nvSpPr>
        <p:spPr>
          <a:xfrm>
            <a:off x="1524000" y="3602038"/>
            <a:ext cx="9144000" cy="1655762"/>
          </a:xfrm>
        </p:spPr>
        <p:txBody>
          <a:bodyPr/>
          <a:lstStyle>
            <a:lvl1pPr marL="0" indent="0" algn="ctr">
              <a:buNone/>
              <a:defRPr sz="2400">
                <a:solidFill>
                  <a:srgbClr val="09732D"/>
                </a:solidFill>
                <a:latin typeface="Neutra Text Alt"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C5D5C25-06CD-E919-0479-3F36FE50CD61}"/>
              </a:ext>
            </a:extLst>
          </p:cNvPr>
          <p:cNvSpPr/>
          <p:nvPr userDrawn="1"/>
        </p:nvSpPr>
        <p:spPr>
          <a:xfrm>
            <a:off x="-16477" y="6540843"/>
            <a:ext cx="12224953" cy="325395"/>
          </a:xfrm>
          <a:prstGeom prst="rect">
            <a:avLst/>
          </a:prstGeom>
          <a:solidFill>
            <a:srgbClr val="00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utra Text Alt" panose="02000000000000000000" pitchFamily="50" charset="0"/>
            </a:endParaRPr>
          </a:p>
        </p:txBody>
      </p:sp>
    </p:spTree>
    <p:extLst>
      <p:ext uri="{BB962C8B-B14F-4D97-AF65-F5344CB8AC3E}">
        <p14:creationId xmlns:p14="http://schemas.microsoft.com/office/powerpoint/2010/main" val="128013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265288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4"/>
            </p:custDataLst>
          </p:nvPr>
        </p:nvSpPr>
        <p:spPr>
          <a:xfrm>
            <a:off x="554736" y="172212"/>
            <a:ext cx="7918704" cy="731520"/>
          </a:xfrm>
        </p:spPr>
        <p:txBody>
          <a:bodyPr vert="horz"/>
          <a:lstStyle>
            <a:lvl1pPr>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5"/>
            </p:custDataLst>
          </p:nvPr>
        </p:nvSpPr>
        <p:spPr>
          <a:xfrm>
            <a:off x="554736" y="1032505"/>
            <a:ext cx="7918704"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2" name="Picture 527" descr="Become a DC Business — #ObviouslyDC">
            <a:extLst>
              <a:ext uri="{FF2B5EF4-FFF2-40B4-BE49-F238E27FC236}">
                <a16:creationId xmlns:a16="http://schemas.microsoft.com/office/drawing/2014/main" id="{DF52DACC-67E3-46B5-AFC0-A1F3209E61DE}"/>
              </a:ext>
            </a:extLst>
          </p:cNvPr>
          <p:cNvPicPr>
            <a:picLocks noChangeAspect="1" noChangeArrowheads="1"/>
          </p:cNvPicPr>
          <p:nvPr userDrawn="1"/>
        </p:nvPicPr>
        <p:blipFill>
          <a:blip r:embed="rId12" cstate="screen">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23">
            <a:extLst>
              <a:ext uri="{FF2B5EF4-FFF2-40B4-BE49-F238E27FC236}">
                <a16:creationId xmlns:a16="http://schemas.microsoft.com/office/drawing/2014/main" id="{89CEB331-8F73-4D3F-822E-7D2B3FAE2A1E}"/>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3" name="5. Source" hidden="1">
            <a:extLst>
              <a:ext uri="{FF2B5EF4-FFF2-40B4-BE49-F238E27FC236}">
                <a16:creationId xmlns:a16="http://schemas.microsoft.com/office/drawing/2014/main" id="{61BA66B5-0842-460B-B076-996657162B00}"/>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25" name="Slide Number">
            <a:extLst>
              <a:ext uri="{FF2B5EF4-FFF2-40B4-BE49-F238E27FC236}">
                <a16:creationId xmlns:a16="http://schemas.microsoft.com/office/drawing/2014/main" id="{C796E108-EB26-40BE-9C1D-38A3C177B82E}"/>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13342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684320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a:defRPr>
                <a:solidFill>
                  <a:schemeClr val="bg1"/>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5"/>
            </p:custDataLst>
          </p:nvPr>
        </p:nvSpPr>
        <p:spPr>
          <a:xfrm>
            <a:off x="554736" y="1032505"/>
            <a:ext cx="6967728"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2" name="Picture 527" descr="Become a DC Business — #ObviouslyDC">
            <a:extLst>
              <a:ext uri="{FF2B5EF4-FFF2-40B4-BE49-F238E27FC236}">
                <a16:creationId xmlns:a16="http://schemas.microsoft.com/office/drawing/2014/main" id="{E6ADBF8F-16C9-49F2-9102-2FBE52CE4944}"/>
              </a:ext>
            </a:extLst>
          </p:cNvPr>
          <p:cNvPicPr>
            <a:picLocks noChangeAspect="1" noChangeArrowheads="1"/>
          </p:cNvPicPr>
          <p:nvPr userDrawn="1"/>
        </p:nvPicPr>
        <p:blipFill>
          <a:blip r:embed="rId12" cstate="screen">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23">
            <a:extLst>
              <a:ext uri="{FF2B5EF4-FFF2-40B4-BE49-F238E27FC236}">
                <a16:creationId xmlns:a16="http://schemas.microsoft.com/office/drawing/2014/main" id="{C94FF806-3104-4A82-B1A6-D85C12141DE7}"/>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9" name="5. Source" hidden="1">
            <a:extLst>
              <a:ext uri="{FF2B5EF4-FFF2-40B4-BE49-F238E27FC236}">
                <a16:creationId xmlns:a16="http://schemas.microsoft.com/office/drawing/2014/main" id="{FBA6C189-BE35-4086-8562-5A6A54A5AFD1}"/>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23" name="Slide Number">
            <a:extLst>
              <a:ext uri="{FF2B5EF4-FFF2-40B4-BE49-F238E27FC236}">
                <a16:creationId xmlns:a16="http://schemas.microsoft.com/office/drawing/2014/main" id="{6C8AEBF3-B617-428E-983F-9AC4E7D449DE}"/>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496257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320360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9" name="Documenttype">
            <a:extLst>
              <a:ext uri="{FF2B5EF4-FFF2-40B4-BE49-F238E27FC236}">
                <a16:creationId xmlns:a16="http://schemas.microsoft.com/office/drawing/2014/main" id="{544F0540-3F5E-4813-AA6E-BC01E29F7952}"/>
              </a:ext>
            </a:extLst>
          </p:cNvPr>
          <p:cNvSpPr>
            <a:spLocks noGrp="1"/>
          </p:cNvSpPr>
          <p:nvPr>
            <p:ph type="body" sz="quarter" idx="13" hasCustomPrompt="1"/>
            <p:custDataLst>
              <p:tags r:id="rId3"/>
            </p:custDataLst>
          </p:nvPr>
        </p:nvSpPr>
        <p:spPr bwMode="ltGray">
          <a:xfrm>
            <a:off x="7262562" y="5471430"/>
            <a:ext cx="4170548" cy="215444"/>
          </a:xfrm>
          <a:prstGeom prst="rect">
            <a:avLst/>
          </a:prstGeom>
        </p:spPr>
        <p:txBody>
          <a:bodyPr vert="horz" wrap="square" lIns="0" tIns="0" rIns="0" bIns="0" rtlCol="0">
            <a:spAutoFit/>
          </a:bodyPr>
          <a:lstStyle>
            <a:lvl1pPr>
              <a:defRPr lang="en-US" sz="1400" dirty="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10" name="Subtitle">
            <a:extLst>
              <a:ext uri="{FF2B5EF4-FFF2-40B4-BE49-F238E27FC236}">
                <a16:creationId xmlns:a16="http://schemas.microsoft.com/office/drawing/2014/main" id="{4F2684C9-5D79-4A05-9ACB-60EFC8EA5F47}"/>
              </a:ext>
            </a:extLst>
          </p:cNvPr>
          <p:cNvSpPr>
            <a:spLocks noGrp="1"/>
          </p:cNvSpPr>
          <p:nvPr>
            <p:ph type="subTitle" idx="1"/>
            <p:custDataLst>
              <p:tags r:id="rId4"/>
            </p:custDataLst>
          </p:nvPr>
        </p:nvSpPr>
        <p:spPr bwMode="ltGray">
          <a:xfrm>
            <a:off x="7259768" y="4710300"/>
            <a:ext cx="4170548" cy="307777"/>
          </a:xfrm>
          <a:prstGeom prst="rect">
            <a:avLst/>
          </a:prstGeom>
        </p:spPr>
        <p:txBody>
          <a:bodyPr vert="horz" wrap="square" lIns="0" tIns="0" rIns="0" bIns="0" rtlCol="0">
            <a:spAutoFit/>
          </a:bodyPr>
          <a:lstStyle>
            <a:lvl1pPr>
              <a:defRPr lang="en-US" sz="2000" dirty="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11" name="Title">
            <a:extLst>
              <a:ext uri="{FF2B5EF4-FFF2-40B4-BE49-F238E27FC236}">
                <a16:creationId xmlns:a16="http://schemas.microsoft.com/office/drawing/2014/main" id="{07ABE944-A16A-4534-9F53-285B58030A9C}"/>
              </a:ext>
            </a:extLst>
          </p:cNvPr>
          <p:cNvSpPr>
            <a:spLocks noGrp="1"/>
          </p:cNvSpPr>
          <p:nvPr>
            <p:ph type="title" hasCustomPrompt="1"/>
            <p:custDataLst>
              <p:tags r:id="rId5"/>
            </p:custDataLst>
          </p:nvPr>
        </p:nvSpPr>
        <p:spPr bwMode="ltGray">
          <a:xfrm>
            <a:off x="7315200" y="2238318"/>
            <a:ext cx="4170548" cy="1126912"/>
          </a:xfrm>
          <a:prstGeom prst="rect">
            <a:avLst/>
          </a:prstGeom>
        </p:spPr>
        <p:txBody>
          <a:bodyPr vert="horz" wrap="square" lIns="0" tIns="0" rIns="0" bIns="0" rtlCol="0" anchor="t" anchorCtr="0">
            <a:spAutoFit/>
          </a:bodyPr>
          <a:lstStyle>
            <a:lvl1pPr>
              <a:lnSpc>
                <a:spcPts val="4300"/>
              </a:lnSpc>
              <a:defRPr lang="en-US" sz="4500" dirty="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Presentation Title</a:t>
            </a:r>
          </a:p>
        </p:txBody>
      </p:sp>
      <p:pic>
        <p:nvPicPr>
          <p:cNvPr id="24" name="Picture 28" descr="Picture 28">
            <a:extLst>
              <a:ext uri="{FF2B5EF4-FFF2-40B4-BE49-F238E27FC236}">
                <a16:creationId xmlns:a16="http://schemas.microsoft.com/office/drawing/2014/main" id="{E65F5A19-A3B8-4AFB-AE36-712E08DEA3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35335" y="5887475"/>
            <a:ext cx="2494981" cy="516750"/>
          </a:xfrm>
          <a:prstGeom prst="rect">
            <a:avLst/>
          </a:prstGeom>
          <a:ln w="12700">
            <a:miter lim="400000"/>
          </a:ln>
        </p:spPr>
      </p:pic>
      <p:sp>
        <p:nvSpPr>
          <p:cNvPr id="53" name="TextBox 52">
            <a:extLst>
              <a:ext uri="{FF2B5EF4-FFF2-40B4-BE49-F238E27FC236}">
                <a16:creationId xmlns:a16="http://schemas.microsoft.com/office/drawing/2014/main" id="{BFD43F05-FAB2-42D0-A95B-8CDEAA45D2CD}"/>
              </a:ext>
            </a:extLst>
          </p:cNvPr>
          <p:cNvSpPr txBox="1"/>
          <p:nvPr userDrawn="1"/>
        </p:nvSpPr>
        <p:spPr>
          <a:xfrm>
            <a:off x="7315200" y="1846975"/>
            <a:ext cx="3628725" cy="38472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2500" dirty="0">
                <a:solidFill>
                  <a:schemeClr val="bg1"/>
                </a:solidFill>
                <a:latin typeface="Arial" panose="020B0604020202020204" pitchFamily="34" charset="0"/>
                <a:cs typeface="Arial" panose="020B0604020202020204" pitchFamily="34" charset="0"/>
                <a:sym typeface="Arial" panose="020B0604020202020204" pitchFamily="34" charset="0"/>
              </a:rPr>
              <a:t>Washington DC’s</a:t>
            </a:r>
          </a:p>
        </p:txBody>
      </p:sp>
      <p:pic>
        <p:nvPicPr>
          <p:cNvPr id="66" name="Graphic 65">
            <a:extLst>
              <a:ext uri="{FF2B5EF4-FFF2-40B4-BE49-F238E27FC236}">
                <a16:creationId xmlns:a16="http://schemas.microsoft.com/office/drawing/2014/main" id="{0B8B70E0-4300-434D-8D9A-334EEDD514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082779" y="1514541"/>
            <a:ext cx="504825" cy="647700"/>
          </a:xfrm>
          <a:prstGeom prst="rect">
            <a:avLst/>
          </a:prstGeom>
        </p:spPr>
      </p:pic>
    </p:spTree>
    <p:extLst>
      <p:ext uri="{BB962C8B-B14F-4D97-AF65-F5344CB8AC3E}">
        <p14:creationId xmlns:p14="http://schemas.microsoft.com/office/powerpoint/2010/main" val="2239954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842213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32505"/>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061521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13700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en-US" dirty="0"/>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2" name="Slide Number">
            <a:extLst>
              <a:ext uri="{FF2B5EF4-FFF2-40B4-BE49-F238E27FC236}">
                <a16:creationId xmlns:a16="http://schemas.microsoft.com/office/drawing/2014/main" id="{C0756A01-94D4-44E5-BFD8-CE09E0F5FCE5}"/>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5. Source" hidden="1">
            <a:extLst>
              <a:ext uri="{FF2B5EF4-FFF2-40B4-BE49-F238E27FC236}">
                <a16:creationId xmlns:a16="http://schemas.microsoft.com/office/drawing/2014/main" id="{0F023E4D-0BD4-4D46-B15D-6D3CD9589A55}"/>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966976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231935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en-US" dirty="0"/>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2" name="Slide Number">
            <a:extLst>
              <a:ext uri="{FF2B5EF4-FFF2-40B4-BE49-F238E27FC236}">
                <a16:creationId xmlns:a16="http://schemas.microsoft.com/office/drawing/2014/main" id="{F05CD31C-E57F-43B9-8FE9-74DFBB3CF260}"/>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5. Source" hidden="1">
            <a:extLst>
              <a:ext uri="{FF2B5EF4-FFF2-40B4-BE49-F238E27FC236}">
                <a16:creationId xmlns:a16="http://schemas.microsoft.com/office/drawing/2014/main" id="{0DA3EB18-201B-4024-A05A-7662FC3234B2}"/>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413382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680039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32505"/>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92239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90750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FDD773F2-53C1-435B-8CEA-43C5941F7314}"/>
              </a:ext>
            </a:extLst>
          </p:cNvPr>
          <p:cNvGrpSpPr/>
          <p:nvPr userDrawn="1"/>
        </p:nvGrpSpPr>
        <p:grpSpPr bwMode="ltGray">
          <a:xfrm>
            <a:off x="-1554" y="0"/>
            <a:ext cx="12193554" cy="6643867"/>
            <a:chOff x="0" y="0"/>
            <a:chExt cx="20104100" cy="10945022"/>
          </a:xfrm>
        </p:grpSpPr>
        <p:sp>
          <p:nvSpPr>
            <p:cNvPr id="19" name="object 4">
              <a:extLst>
                <a:ext uri="{FF2B5EF4-FFF2-40B4-BE49-F238E27FC236}">
                  <a16:creationId xmlns:a16="http://schemas.microsoft.com/office/drawing/2014/main" id="{22D5DE1C-78A4-4AD9-8D87-51D751A456BE}"/>
                </a:ext>
              </a:extLst>
            </p:cNvPr>
            <p:cNvSpPr/>
            <p:nvPr userDrawn="1"/>
          </p:nvSpPr>
          <p:spPr bwMode="ltGray">
            <a:xfrm>
              <a:off x="0" y="0"/>
              <a:ext cx="20104100" cy="7902575"/>
            </a:xfrm>
            <a:custGeom>
              <a:avLst/>
              <a:gdLst/>
              <a:ahLst/>
              <a:cxnLst/>
              <a:rect l="l" t="t" r="r" b="b"/>
              <a:pathLst>
                <a:path w="20104100" h="7902575">
                  <a:moveTo>
                    <a:pt x="0" y="7902353"/>
                  </a:moveTo>
                  <a:lnTo>
                    <a:pt x="20104097" y="7902353"/>
                  </a:lnTo>
                  <a:lnTo>
                    <a:pt x="20104097" y="0"/>
                  </a:lnTo>
                  <a:lnTo>
                    <a:pt x="0" y="0"/>
                  </a:lnTo>
                  <a:lnTo>
                    <a:pt x="0" y="7902353"/>
                  </a:lnTo>
                  <a:close/>
                </a:path>
              </a:pathLst>
            </a:custGeom>
            <a:solidFill>
              <a:srgbClr val="09732D">
                <a:alpha val="90194"/>
              </a:srgbClr>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0" name="object 5">
              <a:extLst>
                <a:ext uri="{FF2B5EF4-FFF2-40B4-BE49-F238E27FC236}">
                  <a16:creationId xmlns:a16="http://schemas.microsoft.com/office/drawing/2014/main" id="{DE28B8F5-DCE8-46BC-8705-9CF12A928D98}"/>
                </a:ext>
              </a:extLst>
            </p:cNvPr>
            <p:cNvSpPr/>
            <p:nvPr userDrawn="1"/>
          </p:nvSpPr>
          <p:spPr bwMode="ltGray">
            <a:xfrm>
              <a:off x="0" y="8122265"/>
              <a:ext cx="20104100" cy="2822757"/>
            </a:xfrm>
            <a:custGeom>
              <a:avLst/>
              <a:gdLst/>
              <a:ahLst/>
              <a:cxnLst/>
              <a:rect l="l" t="t" r="r" b="b"/>
              <a:pathLst>
                <a:path w="20104100" h="2576829">
                  <a:moveTo>
                    <a:pt x="0" y="2576530"/>
                  </a:moveTo>
                  <a:lnTo>
                    <a:pt x="20104097" y="2576530"/>
                  </a:lnTo>
                  <a:lnTo>
                    <a:pt x="20104097" y="0"/>
                  </a:lnTo>
                  <a:lnTo>
                    <a:pt x="0" y="0"/>
                  </a:lnTo>
                  <a:lnTo>
                    <a:pt x="0" y="2576530"/>
                  </a:lnTo>
                  <a:close/>
                </a:path>
              </a:pathLst>
            </a:custGeom>
            <a:solidFill>
              <a:srgbClr val="002B3A"/>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3959" y="2149783"/>
            <a:ext cx="11082528" cy="677108"/>
          </a:xfrm>
        </p:spPr>
        <p:txBody>
          <a:bodyPr vert="horz" anchor="ctr">
            <a:noAutofit/>
          </a:bodyPr>
          <a:lstStyle>
            <a:lvl1pPr algn="ctr">
              <a:lnSpc>
                <a:spcPct val="100000"/>
              </a:lnSpc>
              <a:defRPr sz="44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en-US" dirty="0"/>
          </a:p>
        </p:txBody>
      </p:sp>
      <p:sp>
        <p:nvSpPr>
          <p:cNvPr id="12" name="5. Source" hidden="1">
            <a:extLst>
              <a:ext uri="{FF2B5EF4-FFF2-40B4-BE49-F238E27FC236}">
                <a16:creationId xmlns:a16="http://schemas.microsoft.com/office/drawing/2014/main" id="{5D9D706E-753A-4F42-BEDE-9D43D6E00226}"/>
              </a:ext>
            </a:extLst>
          </p:cNvPr>
          <p:cNvSpPr txBox="1"/>
          <p:nvPr userDrawn="1">
            <p:custDataLst>
              <p:tags r:id="rId4"/>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3" name="object 18">
            <a:extLst>
              <a:ext uri="{FF2B5EF4-FFF2-40B4-BE49-F238E27FC236}">
                <a16:creationId xmlns:a16="http://schemas.microsoft.com/office/drawing/2014/main" id="{78455DC3-62E4-46A2-B2E9-D326A750E3B1}"/>
              </a:ext>
            </a:extLst>
          </p:cNvPr>
          <p:cNvSpPr/>
          <p:nvPr userDrawn="1"/>
        </p:nvSpPr>
        <p:spPr bwMode="ltGray">
          <a:xfrm>
            <a:off x="8490509" y="6524649"/>
            <a:ext cx="2306854"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4" name="object 19">
            <a:extLst>
              <a:ext uri="{FF2B5EF4-FFF2-40B4-BE49-F238E27FC236}">
                <a16:creationId xmlns:a16="http://schemas.microsoft.com/office/drawing/2014/main" id="{1C17A07E-924D-4682-A070-AA6885635172}"/>
              </a:ext>
            </a:extLst>
          </p:cNvPr>
          <p:cNvSpPr/>
          <p:nvPr userDrawn="1"/>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 name="object 20">
            <a:extLst>
              <a:ext uri="{FF2B5EF4-FFF2-40B4-BE49-F238E27FC236}">
                <a16:creationId xmlns:a16="http://schemas.microsoft.com/office/drawing/2014/main" id="{086A7D8B-9D4C-4C9A-B19E-23A9A3557B2D}"/>
              </a:ext>
            </a:extLst>
          </p:cNvPr>
          <p:cNvSpPr/>
          <p:nvPr userDrawn="1"/>
        </p:nvSpPr>
        <p:spPr bwMode="ltGray">
          <a:xfrm>
            <a:off x="9779266" y="6435965"/>
            <a:ext cx="2412805"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pic>
        <p:nvPicPr>
          <p:cNvPr id="16" name="Picture 527" descr="Become a DC Business — #ObviouslyDC">
            <a:extLst>
              <a:ext uri="{FF2B5EF4-FFF2-40B4-BE49-F238E27FC236}">
                <a16:creationId xmlns:a16="http://schemas.microsoft.com/office/drawing/2014/main" id="{D498682C-C1E1-4E3F-B330-D96BDD1ED67C}"/>
              </a:ext>
            </a:extLst>
          </p:cNvPr>
          <p:cNvPicPr>
            <a:picLocks noChangeAspect="1" noChangeArrowheads="1"/>
          </p:cNvPicPr>
          <p:nvPr userDrawn="1"/>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a:extLst>
              <a:ext uri="{FF2B5EF4-FFF2-40B4-BE49-F238E27FC236}">
                <a16:creationId xmlns:a16="http://schemas.microsoft.com/office/drawing/2014/main" id="{EB725B4A-C132-4E47-B1B1-5ED8ED76F748}"/>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37598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501533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68155"/>
            <a:ext cx="9180576" cy="511294"/>
          </a:xfrm>
          <a:prstGeom prst="rect">
            <a:avLst/>
          </a:prstGeom>
        </p:spPr>
        <p:txBody>
          <a:bodyPr vert="horz">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2" name="Slide Number">
            <a:extLst>
              <a:ext uri="{FF2B5EF4-FFF2-40B4-BE49-F238E27FC236}">
                <a16:creationId xmlns:a16="http://schemas.microsoft.com/office/drawing/2014/main" id="{6B5EE67C-993D-41E3-A9D4-A522B46E18BC}"/>
              </a:ext>
            </a:extLst>
          </p:cNvPr>
          <p:cNvSpPr>
            <a:spLocks noChangeArrowheads="1"/>
          </p:cNvSpPr>
          <p:nvPr userDrawn="1">
            <p:custDataLst>
              <p:tags r:id="rId6"/>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5. Source" hidden="1">
            <a:extLst>
              <a:ext uri="{FF2B5EF4-FFF2-40B4-BE49-F238E27FC236}">
                <a16:creationId xmlns:a16="http://schemas.microsoft.com/office/drawing/2014/main" id="{A29E02B4-4A58-498E-B798-A84369694CF7}"/>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1740447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975819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pic>
        <p:nvPicPr>
          <p:cNvPr id="26" name="Picture 527" descr="Become a DC Business — #ObviouslyDC">
            <a:extLst>
              <a:ext uri="{FF2B5EF4-FFF2-40B4-BE49-F238E27FC236}">
                <a16:creationId xmlns:a16="http://schemas.microsoft.com/office/drawing/2014/main" id="{8EA90422-E62D-4674-B470-5E4291A4AC44}"/>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28" name="object 23">
            <a:extLst>
              <a:ext uri="{FF2B5EF4-FFF2-40B4-BE49-F238E27FC236}">
                <a16:creationId xmlns:a16="http://schemas.microsoft.com/office/drawing/2014/main" id="{BAAC4CA1-7D0C-4396-B7E3-F3BC92230B65}"/>
              </a:ext>
            </a:extLst>
          </p:cNvPr>
          <p:cNvSpPr/>
          <p:nvPr userDrawn="1"/>
        </p:nvSpPr>
        <p:spPr>
          <a:xfrm>
            <a:off x="554736" y="3557581"/>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9" name="5. Source" hidden="1">
            <a:extLst>
              <a:ext uri="{FF2B5EF4-FFF2-40B4-BE49-F238E27FC236}">
                <a16:creationId xmlns:a16="http://schemas.microsoft.com/office/drawing/2014/main" id="{8AB6FB1B-1B5E-49F1-8E24-94426E396757}"/>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31" name="Slide Number">
            <a:extLst>
              <a:ext uri="{FF2B5EF4-FFF2-40B4-BE49-F238E27FC236}">
                <a16:creationId xmlns:a16="http://schemas.microsoft.com/office/drawing/2014/main" id="{FA67AEAE-3B78-4A14-9BEE-4D0FC42A4C9B}"/>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70445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109022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pic>
        <p:nvPicPr>
          <p:cNvPr id="14" name="Picture 527" descr="Become a DC Business — #ObviouslyDC">
            <a:extLst>
              <a:ext uri="{FF2B5EF4-FFF2-40B4-BE49-F238E27FC236}">
                <a16:creationId xmlns:a16="http://schemas.microsoft.com/office/drawing/2014/main" id="{042A7499-0809-4CD6-951D-CE72CCFA5525}"/>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6" name="object 23">
            <a:extLst>
              <a:ext uri="{FF2B5EF4-FFF2-40B4-BE49-F238E27FC236}">
                <a16:creationId xmlns:a16="http://schemas.microsoft.com/office/drawing/2014/main" id="{3F17E88A-CABA-4514-975B-54FE530B346E}"/>
              </a:ext>
            </a:extLst>
          </p:cNvPr>
          <p:cNvSpPr/>
          <p:nvPr userDrawn="1"/>
        </p:nvSpPr>
        <p:spPr>
          <a:xfrm>
            <a:off x="554736" y="3557581"/>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8" name="5. Source" hidden="1">
            <a:extLst>
              <a:ext uri="{FF2B5EF4-FFF2-40B4-BE49-F238E27FC236}">
                <a16:creationId xmlns:a16="http://schemas.microsoft.com/office/drawing/2014/main" id="{EABFB2DA-F85E-4DE3-B8BA-D6B6E35BE555}"/>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23" name="Slide Number">
            <a:extLst>
              <a:ext uri="{FF2B5EF4-FFF2-40B4-BE49-F238E27FC236}">
                <a16:creationId xmlns:a16="http://schemas.microsoft.com/office/drawing/2014/main" id="{468B78B0-0DD9-45E3-A08C-CE04233628F1}"/>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19248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872442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519011"/>
            <a:ext cx="5065776" cy="384721"/>
          </a:xfrm>
        </p:spPr>
        <p:txBody>
          <a:bodyPr vert="horz"/>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32505"/>
            <a:ext cx="5065776"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pic>
        <p:nvPicPr>
          <p:cNvPr id="15" name="Picture 527" descr="Become a DC Business — #ObviouslyDC">
            <a:extLst>
              <a:ext uri="{FF2B5EF4-FFF2-40B4-BE49-F238E27FC236}">
                <a16:creationId xmlns:a16="http://schemas.microsoft.com/office/drawing/2014/main" id="{A55EDF64-8379-4B6A-AC20-EAE5E61D0FC7}"/>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7" name="object 23">
            <a:extLst>
              <a:ext uri="{FF2B5EF4-FFF2-40B4-BE49-F238E27FC236}">
                <a16:creationId xmlns:a16="http://schemas.microsoft.com/office/drawing/2014/main" id="{2E2FB794-E27E-4770-B7EF-3DFECCECEE0F}"/>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1" name="5. Source" hidden="1">
            <a:extLst>
              <a:ext uri="{FF2B5EF4-FFF2-40B4-BE49-F238E27FC236}">
                <a16:creationId xmlns:a16="http://schemas.microsoft.com/office/drawing/2014/main" id="{287ED934-924E-4EDD-82B4-7F7CAE3C6B60}"/>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24" name="Slide Number">
            <a:extLst>
              <a:ext uri="{FF2B5EF4-FFF2-40B4-BE49-F238E27FC236}">
                <a16:creationId xmlns:a16="http://schemas.microsoft.com/office/drawing/2014/main" id="{E08D6AB4-96BF-406C-9020-B9BC506D9F6C}"/>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01143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085509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vert="horz"/>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1032505"/>
            <a:ext cx="6967728"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pic>
        <p:nvPicPr>
          <p:cNvPr id="14" name="Picture 527" descr="Become a DC Business — #ObviouslyDC">
            <a:extLst>
              <a:ext uri="{FF2B5EF4-FFF2-40B4-BE49-F238E27FC236}">
                <a16:creationId xmlns:a16="http://schemas.microsoft.com/office/drawing/2014/main" id="{01D2BACE-7D76-485F-8D4A-510EA4FCE1F3}"/>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6" name="object 23">
            <a:extLst>
              <a:ext uri="{FF2B5EF4-FFF2-40B4-BE49-F238E27FC236}">
                <a16:creationId xmlns:a16="http://schemas.microsoft.com/office/drawing/2014/main" id="{4CCA0288-73A0-4CD2-95F6-A55BB0AF9C16}"/>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8" name="5. Source" hidden="1">
            <a:extLst>
              <a:ext uri="{FF2B5EF4-FFF2-40B4-BE49-F238E27FC236}">
                <a16:creationId xmlns:a16="http://schemas.microsoft.com/office/drawing/2014/main" id="{F9EE6234-9E5A-4378-9546-DD24958C088A}"/>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23" name="Slide Number">
            <a:extLst>
              <a:ext uri="{FF2B5EF4-FFF2-40B4-BE49-F238E27FC236}">
                <a16:creationId xmlns:a16="http://schemas.microsoft.com/office/drawing/2014/main" id="{71E3B47F-0B3C-4916-9FE6-FAF97375FE8A}"/>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89540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778568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519011"/>
            <a:ext cx="7918704" cy="384721"/>
          </a:xfrm>
        </p:spPr>
        <p:txBody>
          <a:bodyPr vert="horz"/>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32505"/>
            <a:ext cx="7918704"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pic>
        <p:nvPicPr>
          <p:cNvPr id="16" name="Picture 527" descr="Become a DC Business — #ObviouslyDC">
            <a:extLst>
              <a:ext uri="{FF2B5EF4-FFF2-40B4-BE49-F238E27FC236}">
                <a16:creationId xmlns:a16="http://schemas.microsoft.com/office/drawing/2014/main" id="{E0493269-C485-4544-A461-D190915FBCE9}"/>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21" name="object 23">
            <a:extLst>
              <a:ext uri="{FF2B5EF4-FFF2-40B4-BE49-F238E27FC236}">
                <a16:creationId xmlns:a16="http://schemas.microsoft.com/office/drawing/2014/main" id="{CFD22465-F76D-43A4-A017-8A8E7EDE3B49}"/>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4" name="5. Source" hidden="1">
            <a:extLst>
              <a:ext uri="{FF2B5EF4-FFF2-40B4-BE49-F238E27FC236}">
                <a16:creationId xmlns:a16="http://schemas.microsoft.com/office/drawing/2014/main" id="{0662D70F-13A5-47B8-9BEC-FD7BD5CCB5FF}"/>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26" name="Slide Number">
            <a:extLst>
              <a:ext uri="{FF2B5EF4-FFF2-40B4-BE49-F238E27FC236}">
                <a16:creationId xmlns:a16="http://schemas.microsoft.com/office/drawing/2014/main" id="{4DF45C14-B550-4D97-BC36-890744C8425B}"/>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88812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3165616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object 18">
            <a:extLst>
              <a:ext uri="{FF2B5EF4-FFF2-40B4-BE49-F238E27FC236}">
                <a16:creationId xmlns:a16="http://schemas.microsoft.com/office/drawing/2014/main" id="{754E4AFE-57E5-4A94-A160-EA20BBE85C08}"/>
              </a:ext>
            </a:extLst>
          </p:cNvPr>
          <p:cNvSpPr/>
          <p:nvPr userDrawn="1"/>
        </p:nvSpPr>
        <p:spPr bwMode="ltGray">
          <a:xfrm>
            <a:off x="8389280" y="6524649"/>
            <a:ext cx="2408083"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2" name="object 19">
            <a:extLst>
              <a:ext uri="{FF2B5EF4-FFF2-40B4-BE49-F238E27FC236}">
                <a16:creationId xmlns:a16="http://schemas.microsoft.com/office/drawing/2014/main" id="{0B9E9CE4-0264-4E0C-BF99-952B66B6FC2F}"/>
              </a:ext>
            </a:extLst>
          </p:cNvPr>
          <p:cNvSpPr/>
          <p:nvPr userDrawn="1"/>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3" name="object 20">
            <a:extLst>
              <a:ext uri="{FF2B5EF4-FFF2-40B4-BE49-F238E27FC236}">
                <a16:creationId xmlns:a16="http://schemas.microsoft.com/office/drawing/2014/main" id="{0C01A035-C247-4542-A0C9-F984F77C2A4A}"/>
              </a:ext>
            </a:extLst>
          </p:cNvPr>
          <p:cNvSpPr/>
          <p:nvPr userDrawn="1"/>
        </p:nvSpPr>
        <p:spPr bwMode="ltGray">
          <a:xfrm>
            <a:off x="9673388" y="6435965"/>
            <a:ext cx="2518683"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pic>
        <p:nvPicPr>
          <p:cNvPr id="17" name="Picture 527" descr="Become a DC Business — #ObviouslyDC">
            <a:extLst>
              <a:ext uri="{FF2B5EF4-FFF2-40B4-BE49-F238E27FC236}">
                <a16:creationId xmlns:a16="http://schemas.microsoft.com/office/drawing/2014/main" id="{68359C3E-A34D-4909-A0F7-0BEF420A5E94}"/>
              </a:ext>
            </a:extLst>
          </p:cNvPr>
          <p:cNvPicPr>
            <a:picLocks noChangeAspect="1" noChangeArrowheads="1"/>
          </p:cNvPicPr>
          <p:nvPr userDrawn="1"/>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vert="horz">
            <a:no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en-US" dirty="0"/>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20" name="object 23">
            <a:extLst>
              <a:ext uri="{FF2B5EF4-FFF2-40B4-BE49-F238E27FC236}">
                <a16:creationId xmlns:a16="http://schemas.microsoft.com/office/drawing/2014/main" id="{C91C4CC8-FAB3-4D46-AAD9-5887A99B5FF0}"/>
              </a:ext>
            </a:extLst>
          </p:cNvPr>
          <p:cNvSpPr/>
          <p:nvPr userDrawn="1"/>
        </p:nvSpPr>
        <p:spPr>
          <a:xfrm>
            <a:off x="554736" y="1197853"/>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1" name="5. Source" hidden="1">
            <a:extLst>
              <a:ext uri="{FF2B5EF4-FFF2-40B4-BE49-F238E27FC236}">
                <a16:creationId xmlns:a16="http://schemas.microsoft.com/office/drawing/2014/main" id="{1D0D7E20-8443-4E96-9E1E-396E5CBFDAAA}"/>
              </a:ext>
            </a:extLst>
          </p:cNvPr>
          <p:cNvSpPr txBox="1"/>
          <p:nvPr userDrawn="1">
            <p:custDataLst>
              <p:tags r:id="rId5"/>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23" name="Slide Number">
            <a:extLst>
              <a:ext uri="{FF2B5EF4-FFF2-40B4-BE49-F238E27FC236}">
                <a16:creationId xmlns:a16="http://schemas.microsoft.com/office/drawing/2014/main" id="{692AB58F-C2F6-4E99-A085-4C19D2E6A762}"/>
              </a:ext>
            </a:extLst>
          </p:cNvPr>
          <p:cNvSpPr>
            <a:spLocks noChangeArrowheads="1"/>
          </p:cNvSpPr>
          <p:nvPr userDrawn="1">
            <p:custDataLst>
              <p:tags r:id="rId6"/>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216973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093237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pic>
        <p:nvPicPr>
          <p:cNvPr id="11" name="Picture 527" descr="Become a DC Business — #ObviouslyDC">
            <a:extLst>
              <a:ext uri="{FF2B5EF4-FFF2-40B4-BE49-F238E27FC236}">
                <a16:creationId xmlns:a16="http://schemas.microsoft.com/office/drawing/2014/main" id="{6E622B10-0942-46EE-9226-65F9DE9C6EEA}"/>
              </a:ext>
            </a:extLst>
          </p:cNvPr>
          <p:cNvPicPr>
            <a:picLocks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5C235B26-587A-438F-8F14-7533F3A1B416}"/>
              </a:ext>
            </a:extLst>
          </p:cNvPr>
          <p:cNvSpPr txBox="1"/>
          <p:nvPr userDrawn="1">
            <p:custDataLst>
              <p:tags r:id="rId3"/>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5" name="Slide Number">
            <a:extLst>
              <a:ext uri="{FF2B5EF4-FFF2-40B4-BE49-F238E27FC236}">
                <a16:creationId xmlns:a16="http://schemas.microsoft.com/office/drawing/2014/main" id="{2DB89E38-A92A-43AF-A99C-B5CD2C538183}"/>
              </a:ext>
            </a:extLst>
          </p:cNvPr>
          <p:cNvSpPr>
            <a:spLocks noChangeArrowheads="1"/>
          </p:cNvSpPr>
          <p:nvPr userDrawn="1">
            <p:custDataLst>
              <p:tags r:id="rId4"/>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30799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801033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object 29">
            <a:extLst>
              <a:ext uri="{FF2B5EF4-FFF2-40B4-BE49-F238E27FC236}">
                <a16:creationId xmlns:a16="http://schemas.microsoft.com/office/drawing/2014/main" id="{8E5F88DB-E5FD-4721-8400-8A106DDBFD86}"/>
              </a:ext>
            </a:extLst>
          </p:cNvPr>
          <p:cNvSpPr/>
          <p:nvPr/>
        </p:nvSpPr>
        <p:spPr bwMode="ltGray">
          <a:xfrm>
            <a:off x="5660643" y="6266997"/>
            <a:ext cx="4058725" cy="590731"/>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7" name="object 30">
            <a:extLst>
              <a:ext uri="{FF2B5EF4-FFF2-40B4-BE49-F238E27FC236}">
                <a16:creationId xmlns:a16="http://schemas.microsoft.com/office/drawing/2014/main" id="{CE48AEC7-8B1E-42B9-9040-D4E92CE61EA1}"/>
              </a:ext>
            </a:extLst>
          </p:cNvPr>
          <p:cNvSpPr/>
          <p:nvPr/>
        </p:nvSpPr>
        <p:spPr bwMode="ltGray">
          <a:xfrm>
            <a:off x="0" y="6424204"/>
            <a:ext cx="12192000" cy="43361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9" name="object 31">
            <a:extLst>
              <a:ext uri="{FF2B5EF4-FFF2-40B4-BE49-F238E27FC236}">
                <a16:creationId xmlns:a16="http://schemas.microsoft.com/office/drawing/2014/main" id="{8AB6CD6D-E8C0-4231-AB81-8536A21D243E}"/>
              </a:ext>
            </a:extLst>
          </p:cNvPr>
          <p:cNvSpPr/>
          <p:nvPr/>
        </p:nvSpPr>
        <p:spPr bwMode="ltGray">
          <a:xfrm>
            <a:off x="8133346" y="6109767"/>
            <a:ext cx="4058725" cy="748233"/>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pic>
        <p:nvPicPr>
          <p:cNvPr id="11" name="Picture 527" descr="Become a DC Business — #ObviouslyDC">
            <a:extLst>
              <a:ext uri="{FF2B5EF4-FFF2-40B4-BE49-F238E27FC236}">
                <a16:creationId xmlns:a16="http://schemas.microsoft.com/office/drawing/2014/main" id="{DBE35430-4EB1-4C03-AD36-FBCD9520EAF6}"/>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8612801" y="6229932"/>
            <a:ext cx="2681799" cy="5202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E5C0EF3-6C96-4FF1-8948-D6BED3688383}"/>
              </a:ext>
            </a:extLst>
          </p:cNvPr>
          <p:cNvSpPr txBox="1"/>
          <p:nvPr userDrawn="1"/>
        </p:nvSpPr>
        <p:spPr>
          <a:xfrm>
            <a:off x="4299835" y="2567759"/>
            <a:ext cx="3592330" cy="923330"/>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6000" dirty="0">
                <a:solidFill>
                  <a:schemeClr val="accent1"/>
                </a:solidFill>
                <a:latin typeface="Arial" panose="020B0604020202020204" pitchFamily="34" charset="0"/>
                <a:cs typeface="Arial" panose="020B0604020202020204" pitchFamily="34" charset="0"/>
                <a:sym typeface="Arial" panose="020B0604020202020204" pitchFamily="34" charset="0"/>
              </a:rPr>
              <a:t>Thank you</a:t>
            </a:r>
          </a:p>
        </p:txBody>
      </p:sp>
    </p:spTree>
    <p:extLst>
      <p:ext uri="{BB962C8B-B14F-4D97-AF65-F5344CB8AC3E}">
        <p14:creationId xmlns:p14="http://schemas.microsoft.com/office/powerpoint/2010/main" val="235971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897522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Documenttype">
            <a:extLst>
              <a:ext uri="{FF2B5EF4-FFF2-40B4-BE49-F238E27FC236}">
                <a16:creationId xmlns:a16="http://schemas.microsoft.com/office/drawing/2014/main" id="{544F0540-3F5E-4813-AA6E-BC01E29F7952}"/>
              </a:ext>
            </a:extLst>
          </p:cNvPr>
          <p:cNvSpPr>
            <a:spLocks noGrp="1"/>
          </p:cNvSpPr>
          <p:nvPr>
            <p:ph type="body" sz="quarter" idx="13" hasCustomPrompt="1"/>
            <p:custDataLst>
              <p:tags r:id="rId3"/>
            </p:custDataLst>
          </p:nvPr>
        </p:nvSpPr>
        <p:spPr bwMode="ltGray">
          <a:xfrm>
            <a:off x="7262562" y="5471430"/>
            <a:ext cx="4170548" cy="215444"/>
          </a:xfrm>
          <a:prstGeom prst="rect">
            <a:avLst/>
          </a:prstGeom>
        </p:spPr>
        <p:txBody>
          <a:bodyPr vert="horz" wrap="square" lIns="0" tIns="0" rIns="0" bIns="0" rtlCol="0">
            <a:spAutoFit/>
          </a:bodyPr>
          <a:lstStyle>
            <a:lvl1pPr>
              <a:defRPr lang="en-US" sz="1400" dirty="0">
                <a:solidFill>
                  <a:schemeClr val="bg1"/>
                </a:solidFill>
                <a:latin typeface="Neutra Text" panose="02000000000000000000" pitchFamily="50" charset="0"/>
              </a:defRPr>
            </a:lvl1pPr>
          </a:lstStyle>
          <a:p>
            <a:pPr lvl="0">
              <a:buNone/>
            </a:pPr>
            <a:r>
              <a:rPr lang="en-US" dirty="0"/>
              <a:t>Edit date or title/role</a:t>
            </a:r>
          </a:p>
        </p:txBody>
      </p:sp>
      <p:sp>
        <p:nvSpPr>
          <p:cNvPr id="10" name="Subtitle">
            <a:extLst>
              <a:ext uri="{FF2B5EF4-FFF2-40B4-BE49-F238E27FC236}">
                <a16:creationId xmlns:a16="http://schemas.microsoft.com/office/drawing/2014/main" id="{4F2684C9-5D79-4A05-9ACB-60EFC8EA5F47}"/>
              </a:ext>
            </a:extLst>
          </p:cNvPr>
          <p:cNvSpPr>
            <a:spLocks noGrp="1"/>
          </p:cNvSpPr>
          <p:nvPr>
            <p:ph type="subTitle" idx="1"/>
            <p:custDataLst>
              <p:tags r:id="rId4"/>
            </p:custDataLst>
          </p:nvPr>
        </p:nvSpPr>
        <p:spPr bwMode="ltGray">
          <a:xfrm>
            <a:off x="7259768" y="4710300"/>
            <a:ext cx="4170548" cy="307777"/>
          </a:xfrm>
          <a:prstGeom prst="rect">
            <a:avLst/>
          </a:prstGeom>
        </p:spPr>
        <p:txBody>
          <a:bodyPr vert="horz" wrap="square" lIns="0" tIns="0" rIns="0" bIns="0" rtlCol="0">
            <a:spAutoFit/>
          </a:bodyPr>
          <a:lstStyle>
            <a:lvl1pPr>
              <a:defRPr lang="en-US" sz="2000" dirty="0">
                <a:solidFill>
                  <a:schemeClr val="bg1"/>
                </a:solidFill>
                <a:latin typeface="Neutra Text" panose="02000000000000000000" pitchFamily="50" charset="0"/>
              </a:defRPr>
            </a:lvl1pPr>
          </a:lstStyle>
          <a:p>
            <a:pPr lvl="0">
              <a:buNone/>
            </a:pPr>
            <a:r>
              <a:rPr lang="en-US"/>
              <a:t>Click to edit Master subtitle style</a:t>
            </a:r>
            <a:endParaRPr lang="en-US" dirty="0"/>
          </a:p>
        </p:txBody>
      </p:sp>
      <p:sp>
        <p:nvSpPr>
          <p:cNvPr id="11" name="Title">
            <a:extLst>
              <a:ext uri="{FF2B5EF4-FFF2-40B4-BE49-F238E27FC236}">
                <a16:creationId xmlns:a16="http://schemas.microsoft.com/office/drawing/2014/main" id="{07ABE944-A16A-4534-9F53-285B58030A9C}"/>
              </a:ext>
            </a:extLst>
          </p:cNvPr>
          <p:cNvSpPr>
            <a:spLocks noGrp="1"/>
          </p:cNvSpPr>
          <p:nvPr>
            <p:ph type="title" hasCustomPrompt="1"/>
            <p:custDataLst>
              <p:tags r:id="rId5"/>
            </p:custDataLst>
          </p:nvPr>
        </p:nvSpPr>
        <p:spPr bwMode="ltGray">
          <a:xfrm>
            <a:off x="7315200" y="2238318"/>
            <a:ext cx="4170548" cy="1126912"/>
          </a:xfrm>
          <a:prstGeom prst="rect">
            <a:avLst/>
          </a:prstGeom>
        </p:spPr>
        <p:txBody>
          <a:bodyPr vert="horz" wrap="square" lIns="0" tIns="0" rIns="0" bIns="0" rtlCol="0" anchor="t" anchorCtr="0">
            <a:spAutoFit/>
          </a:bodyPr>
          <a:lstStyle>
            <a:lvl1pPr>
              <a:lnSpc>
                <a:spcPts val="4300"/>
              </a:lnSpc>
              <a:defRPr lang="en-US" sz="4500" dirty="0">
                <a:solidFill>
                  <a:schemeClr val="bg1"/>
                </a:solidFill>
                <a:latin typeface="Neutra Display Titling" panose="02000000000000000000" pitchFamily="50" charset="0"/>
              </a:defRPr>
            </a:lvl1pPr>
          </a:lstStyle>
          <a:p>
            <a:pPr lvl="0"/>
            <a:r>
              <a:rPr lang="en-US" dirty="0"/>
              <a:t>Presentation Title</a:t>
            </a:r>
          </a:p>
        </p:txBody>
      </p:sp>
      <p:pic>
        <p:nvPicPr>
          <p:cNvPr id="24" name="Picture 28" descr="Picture 28">
            <a:extLst>
              <a:ext uri="{FF2B5EF4-FFF2-40B4-BE49-F238E27FC236}">
                <a16:creationId xmlns:a16="http://schemas.microsoft.com/office/drawing/2014/main" id="{E65F5A19-A3B8-4AFB-AE36-712E08DEA3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35335" y="5887475"/>
            <a:ext cx="2494981" cy="516750"/>
          </a:xfrm>
          <a:prstGeom prst="rect">
            <a:avLst/>
          </a:prstGeom>
          <a:ln w="12700">
            <a:miter lim="400000"/>
          </a:ln>
        </p:spPr>
      </p:pic>
      <p:sp>
        <p:nvSpPr>
          <p:cNvPr id="53" name="TextBox 52">
            <a:extLst>
              <a:ext uri="{FF2B5EF4-FFF2-40B4-BE49-F238E27FC236}">
                <a16:creationId xmlns:a16="http://schemas.microsoft.com/office/drawing/2014/main" id="{BFD43F05-FAB2-42D0-A95B-8CDEAA45D2CD}"/>
              </a:ext>
            </a:extLst>
          </p:cNvPr>
          <p:cNvSpPr txBox="1"/>
          <p:nvPr userDrawn="1"/>
        </p:nvSpPr>
        <p:spPr>
          <a:xfrm>
            <a:off x="7315200" y="1846975"/>
            <a:ext cx="3628725" cy="38472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2500" dirty="0">
                <a:solidFill>
                  <a:schemeClr val="bg1"/>
                </a:solidFill>
                <a:latin typeface="Neutra Display Titling" panose="02000000000000000000" pitchFamily="50" charset="0"/>
              </a:rPr>
              <a:t>Washington DC’s</a:t>
            </a:r>
          </a:p>
        </p:txBody>
      </p:sp>
      <p:pic>
        <p:nvPicPr>
          <p:cNvPr id="66" name="Graphic 65">
            <a:extLst>
              <a:ext uri="{FF2B5EF4-FFF2-40B4-BE49-F238E27FC236}">
                <a16:creationId xmlns:a16="http://schemas.microsoft.com/office/drawing/2014/main" id="{0B8B70E0-4300-434D-8D9A-334EEDD514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082779" y="1514541"/>
            <a:ext cx="504825" cy="647700"/>
          </a:xfrm>
          <a:prstGeom prst="rect">
            <a:avLst/>
          </a:prstGeom>
        </p:spPr>
      </p:pic>
    </p:spTree>
    <p:extLst>
      <p:ext uri="{BB962C8B-B14F-4D97-AF65-F5344CB8AC3E}">
        <p14:creationId xmlns:p14="http://schemas.microsoft.com/office/powerpoint/2010/main" val="367877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776215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8" name="5. Source" hidden="1">
            <a:extLst>
              <a:ext uri="{FF2B5EF4-FFF2-40B4-BE49-F238E27FC236}">
                <a16:creationId xmlns:a16="http://schemas.microsoft.com/office/drawing/2014/main" id="{679AEC17-7A5D-43DD-9ACB-0908920A6C8F}"/>
              </a:ext>
            </a:extLst>
          </p:cNvPr>
          <p:cNvSpPr txBox="1"/>
          <p:nvPr userDrawn="1">
            <p:custDataLst>
              <p:tags r:id="rId3"/>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latin typeface="Arial" panose="020B0604020202020204" pitchFamily="34" charset="0"/>
                <a:cs typeface="Arial" panose="020B0604020202020204" pitchFamily="34" charset="0"/>
                <a:sym typeface="Arial" panose="020B0604020202020204" pitchFamily="34" charset="0"/>
              </a:rPr>
              <a:t>Source: …</a:t>
            </a:r>
          </a:p>
        </p:txBody>
      </p:sp>
      <p:pic>
        <p:nvPicPr>
          <p:cNvPr id="10" name="Picture 527" descr="Become a DC Business — #ObviouslyDC">
            <a:extLst>
              <a:ext uri="{FF2B5EF4-FFF2-40B4-BE49-F238E27FC236}">
                <a16:creationId xmlns:a16="http://schemas.microsoft.com/office/drawing/2014/main" id="{7C03570B-6108-4E8B-B7CC-5DA01DE7A33D}"/>
              </a:ext>
            </a:extLst>
          </p:cNvPr>
          <p:cNvPicPr>
            <a:picLocks noChangeAspect="1" noChangeArrowheads="1"/>
          </p:cNvPicPr>
          <p:nvPr userDrawn="1"/>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5">
            <a:extLst>
              <a:ext uri="{FF2B5EF4-FFF2-40B4-BE49-F238E27FC236}">
                <a16:creationId xmlns:a16="http://schemas.microsoft.com/office/drawing/2014/main" id="{30E69F3C-7BC4-4DCD-B2CC-261281EDC8A1}"/>
              </a:ext>
            </a:extLst>
          </p:cNvPr>
          <p:cNvSpPr txBox="1">
            <a:spLocks/>
          </p:cNvSpPr>
          <p:nvPr userDrawn="1"/>
        </p:nvSpPr>
        <p:spPr>
          <a:xfrm>
            <a:off x="554735" y="6683298"/>
            <a:ext cx="1234953"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CORONAVIRUS.DC.GOV</a:t>
            </a:r>
          </a:p>
        </p:txBody>
      </p:sp>
      <p:sp>
        <p:nvSpPr>
          <p:cNvPr id="14" name="Slide Number">
            <a:extLst>
              <a:ext uri="{FF2B5EF4-FFF2-40B4-BE49-F238E27FC236}">
                <a16:creationId xmlns:a16="http://schemas.microsoft.com/office/drawing/2014/main" id="{D6879AFD-430E-498F-9E44-BF0A591B04D5}"/>
              </a:ext>
            </a:extLst>
          </p:cNvPr>
          <p:cNvSpPr>
            <a:spLocks noChangeArrowheads="1"/>
          </p:cNvSpPr>
          <p:nvPr userDrawn="1">
            <p:custDataLst>
              <p:tags r:id="rId4"/>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16" name="Picture 15">
            <a:extLst>
              <a:ext uri="{FF2B5EF4-FFF2-40B4-BE49-F238E27FC236}">
                <a16:creationId xmlns:a16="http://schemas.microsoft.com/office/drawing/2014/main" id="{5E90C22C-6F1C-4124-995B-13FDBD9CDBE8}"/>
              </a:ext>
            </a:extLst>
          </p:cNvPr>
          <p:cNvPicPr>
            <a:picLocks/>
          </p:cNvPicPr>
          <p:nvPr userDrawn="1"/>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8902065" y="6518440"/>
            <a:ext cx="899785" cy="266674"/>
          </a:xfrm>
          <a:custGeom>
            <a:avLst/>
            <a:gdLst>
              <a:gd name="connsiteX0" fmla="*/ 0 w 2881779"/>
              <a:gd name="connsiteY0" fmla="*/ 0 h 854088"/>
              <a:gd name="connsiteX1" fmla="*/ 145293 w 2881779"/>
              <a:gd name="connsiteY1" fmla="*/ 0 h 854088"/>
              <a:gd name="connsiteX2" fmla="*/ 145293 w 2881779"/>
              <a:gd name="connsiteY2" fmla="*/ 617242 h 854088"/>
              <a:gd name="connsiteX3" fmla="*/ 227844 w 2881779"/>
              <a:gd name="connsiteY3" fmla="*/ 617242 h 854088"/>
              <a:gd name="connsiteX4" fmla="*/ 227844 w 2881779"/>
              <a:gd name="connsiteY4" fmla="*/ 0 h 854088"/>
              <a:gd name="connsiteX5" fmla="*/ 2881779 w 2881779"/>
              <a:gd name="connsiteY5" fmla="*/ 0 h 854088"/>
              <a:gd name="connsiteX6" fmla="*/ 2881779 w 2881779"/>
              <a:gd name="connsiteY6" fmla="*/ 854088 h 854088"/>
              <a:gd name="connsiteX7" fmla="*/ 0 w 2881779"/>
              <a:gd name="connsiteY7" fmla="*/ 854088 h 85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779" h="854088">
                <a:moveTo>
                  <a:pt x="0" y="0"/>
                </a:moveTo>
                <a:lnTo>
                  <a:pt x="145293" y="0"/>
                </a:lnTo>
                <a:lnTo>
                  <a:pt x="145293" y="617242"/>
                </a:lnTo>
                <a:lnTo>
                  <a:pt x="227844" y="617242"/>
                </a:lnTo>
                <a:lnTo>
                  <a:pt x="227844" y="0"/>
                </a:lnTo>
                <a:lnTo>
                  <a:pt x="2881779" y="0"/>
                </a:lnTo>
                <a:lnTo>
                  <a:pt x="2881779" y="854088"/>
                </a:lnTo>
                <a:lnTo>
                  <a:pt x="0" y="854088"/>
                </a:lnTo>
                <a:close/>
              </a:path>
            </a:pathLst>
          </a:custGeom>
        </p:spPr>
      </p:pic>
    </p:spTree>
    <p:extLst>
      <p:ext uri="{BB962C8B-B14F-4D97-AF65-F5344CB8AC3E}">
        <p14:creationId xmlns:p14="http://schemas.microsoft.com/office/powerpoint/2010/main" val="1924231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311556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1032505"/>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4" name="5. Source" hidden="1">
            <a:extLst>
              <a:ext uri="{FF2B5EF4-FFF2-40B4-BE49-F238E27FC236}">
                <a16:creationId xmlns:a16="http://schemas.microsoft.com/office/drawing/2014/main" id="{30C12815-1FC4-49C1-B2B5-D056B729CF85}"/>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1777634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905110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709936" y="6499381"/>
            <a:ext cx="64"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mn-lt"/>
              <a:ea typeface="+mn-ea"/>
              <a:cs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6"/>
            </p:custDataLst>
          </p:nvPr>
        </p:nvCxnSpPr>
        <p:spPr bwMode="black">
          <a:xfrm>
            <a:off x="8173371"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7"/>
            </p:custDataLst>
          </p:nvPr>
        </p:nvCxnSpPr>
        <p:spPr>
          <a:xfrm>
            <a:off x="554736" y="6453769"/>
            <a:ext cx="6967728"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8"/>
            </p:custDataLst>
          </p:nvPr>
        </p:nvCxnSpPr>
        <p:spPr>
          <a:xfrm>
            <a:off x="8173371"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9"/>
            </p:custDataLst>
          </p:nvPr>
        </p:nvCxnSpPr>
        <p:spPr>
          <a:xfrm>
            <a:off x="554736" y="1181906"/>
            <a:ext cx="6967728" cy="0"/>
          </a:xfrm>
          <a:prstGeom prst="line">
            <a:avLst/>
          </a:prstGeom>
          <a:ln w="6350">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5. Source" hidden="1">
            <a:extLst>
              <a:ext uri="{FF2B5EF4-FFF2-40B4-BE49-F238E27FC236}">
                <a16:creationId xmlns:a16="http://schemas.microsoft.com/office/drawing/2014/main" id="{143701BF-655B-4E75-9AF7-14445CDB19BD}"/>
              </a:ext>
            </a:extLst>
          </p:cNvPr>
          <p:cNvSpPr txBox="1"/>
          <p:nvPr userDrawn="1">
            <p:custDataLst>
              <p:tags r:id="rId10"/>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11"/>
            </p:custDataLst>
          </p:nvPr>
        </p:nvSpPr>
        <p:spPr>
          <a:xfrm>
            <a:off x="554736" y="182372"/>
            <a:ext cx="6967728" cy="731520"/>
          </a:xfrm>
        </p:spPr>
        <p:txBody>
          <a:bodyPr vert="horz"/>
          <a:lstStyle>
            <a:lvl1pPr>
              <a:defRPr>
                <a:solidFill>
                  <a:schemeClr val="tx2"/>
                </a:solidFill>
              </a:defRPr>
            </a:lvl1pPr>
          </a:lstStyle>
          <a:p>
            <a:r>
              <a:rPr lang="en-US"/>
              <a:t>Click to edit Master title style</a:t>
            </a:r>
            <a:endParaRPr lang="en-US" dirty="0"/>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12"/>
            </p:custDataLst>
          </p:nvPr>
        </p:nvSpPr>
        <p:spPr>
          <a:xfrm>
            <a:off x="554736" y="903861"/>
            <a:ext cx="6967728" cy="276999"/>
          </a:xfrm>
        </p:spPr>
        <p:txBody>
          <a:bodyPr anchor="ctr" anchorCtr="0"/>
          <a:lstStyle>
            <a:lvl1pPr>
              <a:defRPr>
                <a:solidFill>
                  <a:schemeClr val="tx2"/>
                </a:solidFill>
              </a:defRPr>
            </a:lvl1pPr>
          </a:lstStyle>
          <a:p>
            <a:r>
              <a:rPr lang="en-US" sz="1600" dirty="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13"/>
            </p:custDataLst>
          </p:nvPr>
        </p:nvSpPr>
        <p:spPr>
          <a:xfrm>
            <a:off x="8173370" y="78768"/>
            <a:ext cx="3466942" cy="123111"/>
          </a:xfrm>
        </p:spPr>
        <p:txBody>
          <a:bodyPr wrap="square"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1402510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957283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9" name="Documenttype">
            <a:extLst>
              <a:ext uri="{FF2B5EF4-FFF2-40B4-BE49-F238E27FC236}">
                <a16:creationId xmlns:a16="http://schemas.microsoft.com/office/drawing/2014/main" id="{544F0540-3F5E-4813-AA6E-BC01E29F7952}"/>
              </a:ext>
            </a:extLst>
          </p:cNvPr>
          <p:cNvSpPr>
            <a:spLocks noGrp="1"/>
          </p:cNvSpPr>
          <p:nvPr>
            <p:ph type="body" sz="quarter" idx="13" hasCustomPrompt="1"/>
            <p:custDataLst>
              <p:tags r:id="rId3"/>
            </p:custDataLst>
          </p:nvPr>
        </p:nvSpPr>
        <p:spPr bwMode="ltGray">
          <a:xfrm>
            <a:off x="7262562" y="5471430"/>
            <a:ext cx="4170548" cy="215444"/>
          </a:xfrm>
          <a:prstGeom prst="rect">
            <a:avLst/>
          </a:prstGeom>
        </p:spPr>
        <p:txBody>
          <a:bodyPr vert="horz" wrap="square" lIns="0" tIns="0" rIns="0" bIns="0" rtlCol="0">
            <a:spAutoFit/>
          </a:bodyPr>
          <a:lstStyle>
            <a:lvl1pPr>
              <a:defRPr lang="en-US" sz="1400" dirty="0">
                <a:solidFill>
                  <a:schemeClr val="bg1"/>
                </a:solidFill>
                <a:latin typeface="Neutra Text" panose="02000000000000000000" pitchFamily="50" charset="0"/>
              </a:defRPr>
            </a:lvl1pPr>
          </a:lstStyle>
          <a:p>
            <a:pPr lvl="0">
              <a:buNone/>
            </a:pPr>
            <a:r>
              <a:rPr lang="en-US" dirty="0"/>
              <a:t>Edit date or title/role</a:t>
            </a:r>
          </a:p>
        </p:txBody>
      </p:sp>
      <p:sp>
        <p:nvSpPr>
          <p:cNvPr id="10" name="Subtitle">
            <a:extLst>
              <a:ext uri="{FF2B5EF4-FFF2-40B4-BE49-F238E27FC236}">
                <a16:creationId xmlns:a16="http://schemas.microsoft.com/office/drawing/2014/main" id="{4F2684C9-5D79-4A05-9ACB-60EFC8EA5F47}"/>
              </a:ext>
            </a:extLst>
          </p:cNvPr>
          <p:cNvSpPr>
            <a:spLocks noGrp="1"/>
          </p:cNvSpPr>
          <p:nvPr>
            <p:ph type="subTitle" idx="1"/>
            <p:custDataLst>
              <p:tags r:id="rId4"/>
            </p:custDataLst>
          </p:nvPr>
        </p:nvSpPr>
        <p:spPr bwMode="ltGray">
          <a:xfrm>
            <a:off x="7259768" y="4710300"/>
            <a:ext cx="4170548" cy="307777"/>
          </a:xfrm>
          <a:prstGeom prst="rect">
            <a:avLst/>
          </a:prstGeom>
        </p:spPr>
        <p:txBody>
          <a:bodyPr vert="horz" wrap="square" lIns="0" tIns="0" rIns="0" bIns="0" rtlCol="0">
            <a:spAutoFit/>
          </a:bodyPr>
          <a:lstStyle>
            <a:lvl1pPr>
              <a:defRPr lang="en-US" sz="2000" dirty="0">
                <a:solidFill>
                  <a:schemeClr val="bg1"/>
                </a:solidFill>
                <a:latin typeface="Neutra Text" panose="02000000000000000000" pitchFamily="50" charset="0"/>
              </a:defRPr>
            </a:lvl1pPr>
          </a:lstStyle>
          <a:p>
            <a:pPr lvl="0">
              <a:buNone/>
            </a:pPr>
            <a:r>
              <a:rPr lang="en-US"/>
              <a:t>Click to edit Master subtitle style</a:t>
            </a:r>
            <a:endParaRPr lang="en-US" dirty="0"/>
          </a:p>
        </p:txBody>
      </p:sp>
      <p:sp>
        <p:nvSpPr>
          <p:cNvPr id="11" name="Title">
            <a:extLst>
              <a:ext uri="{FF2B5EF4-FFF2-40B4-BE49-F238E27FC236}">
                <a16:creationId xmlns:a16="http://schemas.microsoft.com/office/drawing/2014/main" id="{07ABE944-A16A-4534-9F53-285B58030A9C}"/>
              </a:ext>
            </a:extLst>
          </p:cNvPr>
          <p:cNvSpPr>
            <a:spLocks noGrp="1"/>
          </p:cNvSpPr>
          <p:nvPr>
            <p:ph type="title" hasCustomPrompt="1"/>
            <p:custDataLst>
              <p:tags r:id="rId5"/>
            </p:custDataLst>
          </p:nvPr>
        </p:nvSpPr>
        <p:spPr bwMode="ltGray">
          <a:xfrm>
            <a:off x="7315200" y="2238318"/>
            <a:ext cx="4170548" cy="1126912"/>
          </a:xfrm>
          <a:prstGeom prst="rect">
            <a:avLst/>
          </a:prstGeom>
        </p:spPr>
        <p:txBody>
          <a:bodyPr vert="horz" wrap="square" lIns="0" tIns="0" rIns="0" bIns="0" rtlCol="0" anchor="t" anchorCtr="0">
            <a:spAutoFit/>
          </a:bodyPr>
          <a:lstStyle>
            <a:lvl1pPr>
              <a:lnSpc>
                <a:spcPts val="4300"/>
              </a:lnSpc>
              <a:defRPr lang="en-US" sz="4500" dirty="0">
                <a:solidFill>
                  <a:schemeClr val="bg1"/>
                </a:solidFill>
                <a:latin typeface="Neutra Display Titling" panose="02000000000000000000" pitchFamily="50" charset="0"/>
              </a:defRPr>
            </a:lvl1pPr>
          </a:lstStyle>
          <a:p>
            <a:pPr lvl="0"/>
            <a:r>
              <a:rPr lang="en-US" dirty="0"/>
              <a:t>Presentation Title</a:t>
            </a:r>
          </a:p>
        </p:txBody>
      </p:sp>
      <p:pic>
        <p:nvPicPr>
          <p:cNvPr id="24" name="Picture 28" descr="Picture 28">
            <a:extLst>
              <a:ext uri="{FF2B5EF4-FFF2-40B4-BE49-F238E27FC236}">
                <a16:creationId xmlns:a16="http://schemas.microsoft.com/office/drawing/2014/main" id="{E65F5A19-A3B8-4AFB-AE36-712E08DEA3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35335" y="5887475"/>
            <a:ext cx="2494981" cy="516750"/>
          </a:xfrm>
          <a:prstGeom prst="rect">
            <a:avLst/>
          </a:prstGeom>
          <a:ln w="12700">
            <a:miter lim="400000"/>
          </a:ln>
        </p:spPr>
      </p:pic>
      <p:sp>
        <p:nvSpPr>
          <p:cNvPr id="53" name="TextBox 52">
            <a:extLst>
              <a:ext uri="{FF2B5EF4-FFF2-40B4-BE49-F238E27FC236}">
                <a16:creationId xmlns:a16="http://schemas.microsoft.com/office/drawing/2014/main" id="{BFD43F05-FAB2-42D0-A95B-8CDEAA45D2CD}"/>
              </a:ext>
            </a:extLst>
          </p:cNvPr>
          <p:cNvSpPr txBox="1"/>
          <p:nvPr userDrawn="1"/>
        </p:nvSpPr>
        <p:spPr>
          <a:xfrm>
            <a:off x="7315200" y="1846975"/>
            <a:ext cx="3628725" cy="38472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2500" dirty="0">
                <a:solidFill>
                  <a:schemeClr val="bg1"/>
                </a:solidFill>
                <a:latin typeface="Neutra Display Titling" panose="02000000000000000000" pitchFamily="50" charset="0"/>
              </a:rPr>
              <a:t>Washington DC’s</a:t>
            </a:r>
          </a:p>
        </p:txBody>
      </p:sp>
      <p:pic>
        <p:nvPicPr>
          <p:cNvPr id="66" name="Graphic 65">
            <a:extLst>
              <a:ext uri="{FF2B5EF4-FFF2-40B4-BE49-F238E27FC236}">
                <a16:creationId xmlns:a16="http://schemas.microsoft.com/office/drawing/2014/main" id="{0B8B70E0-4300-434D-8D9A-334EEDD514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082779" y="1514541"/>
            <a:ext cx="504825" cy="647700"/>
          </a:xfrm>
          <a:prstGeom prst="rect">
            <a:avLst/>
          </a:prstGeom>
        </p:spPr>
      </p:pic>
    </p:spTree>
    <p:extLst>
      <p:ext uri="{BB962C8B-B14F-4D97-AF65-F5344CB8AC3E}">
        <p14:creationId xmlns:p14="http://schemas.microsoft.com/office/powerpoint/2010/main" val="3020155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24980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32505"/>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221850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308463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C0756A01-94D4-44E5-BFD8-CE09E0F5FCE5}"/>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0F023E4D-0BD4-4D46-B15D-6D3CD9589A55}"/>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794741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830901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a:defRPr>
                <a:ln w="6350" cap="flat">
                  <a:noFill/>
                  <a:miter lim="800000"/>
                </a:ln>
              </a:defRPr>
            </a:lvl1pPr>
          </a:lstStyle>
          <a:p>
            <a:r>
              <a:rPr lang="en-US"/>
              <a:t>Click to edit Master title style</a:t>
            </a:r>
            <a:endParaRPr lang="en-US" dirty="0"/>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F05CD31C-E57F-43B9-8FE9-74DFBB3CF260}"/>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0DA3EB18-201B-4024-A05A-7662FC3234B2}"/>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2849406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05556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FDD773F2-53C1-435B-8CEA-43C5941F7314}"/>
              </a:ext>
            </a:extLst>
          </p:cNvPr>
          <p:cNvGrpSpPr/>
          <p:nvPr userDrawn="1"/>
        </p:nvGrpSpPr>
        <p:grpSpPr bwMode="ltGray">
          <a:xfrm>
            <a:off x="-1554" y="0"/>
            <a:ext cx="12193554" cy="6643867"/>
            <a:chOff x="0" y="0"/>
            <a:chExt cx="20104100" cy="10945022"/>
          </a:xfrm>
        </p:grpSpPr>
        <p:sp>
          <p:nvSpPr>
            <p:cNvPr id="19" name="object 4">
              <a:extLst>
                <a:ext uri="{FF2B5EF4-FFF2-40B4-BE49-F238E27FC236}">
                  <a16:creationId xmlns:a16="http://schemas.microsoft.com/office/drawing/2014/main" id="{22D5DE1C-78A4-4AD9-8D87-51D751A456BE}"/>
                </a:ext>
              </a:extLst>
            </p:cNvPr>
            <p:cNvSpPr/>
            <p:nvPr userDrawn="1"/>
          </p:nvSpPr>
          <p:spPr bwMode="ltGray">
            <a:xfrm>
              <a:off x="0" y="0"/>
              <a:ext cx="20104100" cy="7902575"/>
            </a:xfrm>
            <a:custGeom>
              <a:avLst/>
              <a:gdLst/>
              <a:ahLst/>
              <a:cxnLst/>
              <a:rect l="l" t="t" r="r" b="b"/>
              <a:pathLst>
                <a:path w="20104100" h="7902575">
                  <a:moveTo>
                    <a:pt x="0" y="7902353"/>
                  </a:moveTo>
                  <a:lnTo>
                    <a:pt x="20104097" y="7902353"/>
                  </a:lnTo>
                  <a:lnTo>
                    <a:pt x="20104097" y="0"/>
                  </a:lnTo>
                  <a:lnTo>
                    <a:pt x="0" y="0"/>
                  </a:lnTo>
                  <a:lnTo>
                    <a:pt x="0" y="7902353"/>
                  </a:lnTo>
                  <a:close/>
                </a:path>
              </a:pathLst>
            </a:custGeom>
            <a:solidFill>
              <a:srgbClr val="09732D">
                <a:alpha val="90194"/>
              </a:srgbClr>
            </a:solidFill>
          </p:spPr>
          <p:txBody>
            <a:bodyPr wrap="square" lIns="0" tIns="0" rIns="0" bIns="0" rtlCol="0"/>
            <a:lstStyle/>
            <a:p>
              <a:endParaRPr dirty="0"/>
            </a:p>
          </p:txBody>
        </p:sp>
        <p:sp>
          <p:nvSpPr>
            <p:cNvPr id="20" name="object 5">
              <a:extLst>
                <a:ext uri="{FF2B5EF4-FFF2-40B4-BE49-F238E27FC236}">
                  <a16:creationId xmlns:a16="http://schemas.microsoft.com/office/drawing/2014/main" id="{DE28B8F5-DCE8-46BC-8705-9CF12A928D98}"/>
                </a:ext>
              </a:extLst>
            </p:cNvPr>
            <p:cNvSpPr/>
            <p:nvPr userDrawn="1"/>
          </p:nvSpPr>
          <p:spPr bwMode="ltGray">
            <a:xfrm>
              <a:off x="0" y="8122265"/>
              <a:ext cx="20104100" cy="2822757"/>
            </a:xfrm>
            <a:custGeom>
              <a:avLst/>
              <a:gdLst/>
              <a:ahLst/>
              <a:cxnLst/>
              <a:rect l="l" t="t" r="r" b="b"/>
              <a:pathLst>
                <a:path w="20104100" h="2576829">
                  <a:moveTo>
                    <a:pt x="0" y="2576530"/>
                  </a:moveTo>
                  <a:lnTo>
                    <a:pt x="20104097" y="2576530"/>
                  </a:lnTo>
                  <a:lnTo>
                    <a:pt x="20104097" y="0"/>
                  </a:lnTo>
                  <a:lnTo>
                    <a:pt x="0" y="0"/>
                  </a:lnTo>
                  <a:lnTo>
                    <a:pt x="0" y="2576530"/>
                  </a:lnTo>
                  <a:close/>
                </a:path>
              </a:pathLst>
            </a:custGeom>
            <a:solidFill>
              <a:srgbClr val="002B3A"/>
            </a:solidFill>
          </p:spPr>
          <p:txBody>
            <a:bodyPr wrap="square" lIns="0" tIns="0" rIns="0" bIns="0" rtlCol="0"/>
            <a:lstStyle/>
            <a:p>
              <a:endParaRPr dirty="0"/>
            </a:p>
          </p:txBody>
        </p:sp>
      </p:gr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3959" y="2149783"/>
            <a:ext cx="11082528" cy="677108"/>
          </a:xfrm>
        </p:spPr>
        <p:txBody>
          <a:bodyPr vert="horz" anchor="ctr">
            <a:noAutofit/>
          </a:bodyPr>
          <a:lstStyle>
            <a:lvl1pPr algn="ctr">
              <a:lnSpc>
                <a:spcPct val="100000"/>
              </a:lnSpc>
              <a:defRPr sz="4400">
                <a:solidFill>
                  <a:schemeClr val="bg1"/>
                </a:solidFill>
              </a:defRPr>
            </a:lvl1pPr>
          </a:lstStyle>
          <a:p>
            <a:r>
              <a:rPr lang="en-US"/>
              <a:t>Click to edit Master title style</a:t>
            </a:r>
            <a:endParaRPr lang="en-US" dirty="0"/>
          </a:p>
        </p:txBody>
      </p:sp>
      <p:sp>
        <p:nvSpPr>
          <p:cNvPr id="12" name="5. Source" hidden="1">
            <a:extLst>
              <a:ext uri="{FF2B5EF4-FFF2-40B4-BE49-F238E27FC236}">
                <a16:creationId xmlns:a16="http://schemas.microsoft.com/office/drawing/2014/main" id="{5D9D706E-753A-4F42-BEDE-9D43D6E00226}"/>
              </a:ext>
            </a:extLst>
          </p:cNvPr>
          <p:cNvSpPr txBox="1"/>
          <p:nvPr userDrawn="1">
            <p:custDataLst>
              <p:tags r:id="rId4"/>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3" name="object 18">
            <a:extLst>
              <a:ext uri="{FF2B5EF4-FFF2-40B4-BE49-F238E27FC236}">
                <a16:creationId xmlns:a16="http://schemas.microsoft.com/office/drawing/2014/main" id="{78455DC3-62E4-46A2-B2E9-D326A750E3B1}"/>
              </a:ext>
            </a:extLst>
          </p:cNvPr>
          <p:cNvSpPr/>
          <p:nvPr userDrawn="1"/>
        </p:nvSpPr>
        <p:spPr bwMode="ltGray">
          <a:xfrm>
            <a:off x="8490509" y="6524649"/>
            <a:ext cx="2306854"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14" name="object 19">
            <a:extLst>
              <a:ext uri="{FF2B5EF4-FFF2-40B4-BE49-F238E27FC236}">
                <a16:creationId xmlns:a16="http://schemas.microsoft.com/office/drawing/2014/main" id="{1C17A07E-924D-4682-A070-AA6885635172}"/>
              </a:ext>
            </a:extLst>
          </p:cNvPr>
          <p:cNvSpPr/>
          <p:nvPr userDrawn="1"/>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p>
        </p:txBody>
      </p:sp>
      <p:sp>
        <p:nvSpPr>
          <p:cNvPr id="15" name="object 20">
            <a:extLst>
              <a:ext uri="{FF2B5EF4-FFF2-40B4-BE49-F238E27FC236}">
                <a16:creationId xmlns:a16="http://schemas.microsoft.com/office/drawing/2014/main" id="{086A7D8B-9D4C-4C9A-B19E-23A9A3557B2D}"/>
              </a:ext>
            </a:extLst>
          </p:cNvPr>
          <p:cNvSpPr/>
          <p:nvPr userDrawn="1"/>
        </p:nvSpPr>
        <p:spPr bwMode="ltGray">
          <a:xfrm>
            <a:off x="9779266" y="6435965"/>
            <a:ext cx="2412805"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pic>
        <p:nvPicPr>
          <p:cNvPr id="16" name="Picture 527" descr="Become a DC Business — #ObviouslyDC">
            <a:extLst>
              <a:ext uri="{FF2B5EF4-FFF2-40B4-BE49-F238E27FC236}">
                <a16:creationId xmlns:a16="http://schemas.microsoft.com/office/drawing/2014/main" id="{D498682C-C1E1-4E3F-B330-D96BDD1ED67C}"/>
              </a:ext>
            </a:extLst>
          </p:cNvPr>
          <p:cNvPicPr>
            <a:picLocks noChangeAspect="1" noChangeArrowheads="1"/>
          </p:cNvPicPr>
          <p:nvPr userDrawn="1"/>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a:extLst>
              <a:ext uri="{FF2B5EF4-FFF2-40B4-BE49-F238E27FC236}">
                <a16:creationId xmlns:a16="http://schemas.microsoft.com/office/drawing/2014/main" id="{EB725B4A-C132-4E47-B1B1-5ED8ED76F748}"/>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3525627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313326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45136"/>
            <a:ext cx="9180576" cy="534313"/>
          </a:xfrm>
          <a:prstGeom prst="rect">
            <a:avLst/>
          </a:prstGeom>
        </p:spPr>
        <p:txBody>
          <a:bodyPr vert="horz">
            <a:spAutoFit/>
          </a:bodyPr>
          <a:lstStyle>
            <a:lvl1pPr>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6B5EE67C-993D-41E3-A9D4-A522B46E18BC}"/>
              </a:ext>
            </a:extLst>
          </p:cNvPr>
          <p:cNvSpPr>
            <a:spLocks noChangeArrowheads="1"/>
          </p:cNvSpPr>
          <p:nvPr userDrawn="1">
            <p:custDataLst>
              <p:tags r:id="rId6"/>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A29E02B4-4A58-498E-B798-A84369694CF7}"/>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2733758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772400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26" name="Picture 527" descr="Become a DC Business — #ObviouslyDC">
            <a:extLst>
              <a:ext uri="{FF2B5EF4-FFF2-40B4-BE49-F238E27FC236}">
                <a16:creationId xmlns:a16="http://schemas.microsoft.com/office/drawing/2014/main" id="{8EA90422-E62D-4674-B470-5E4291A4AC44}"/>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28" name="object 23">
            <a:extLst>
              <a:ext uri="{FF2B5EF4-FFF2-40B4-BE49-F238E27FC236}">
                <a16:creationId xmlns:a16="http://schemas.microsoft.com/office/drawing/2014/main" id="{BAAC4CA1-7D0C-4396-B7E3-F3BC92230B65}"/>
              </a:ext>
            </a:extLst>
          </p:cNvPr>
          <p:cNvSpPr/>
          <p:nvPr userDrawn="1"/>
        </p:nvSpPr>
        <p:spPr>
          <a:xfrm>
            <a:off x="554736" y="3557581"/>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9" name="5. Source" hidden="1">
            <a:extLst>
              <a:ext uri="{FF2B5EF4-FFF2-40B4-BE49-F238E27FC236}">
                <a16:creationId xmlns:a16="http://schemas.microsoft.com/office/drawing/2014/main" id="{8AB6FB1B-1B5E-49F1-8E24-94426E396757}"/>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31" name="Slide Number">
            <a:extLst>
              <a:ext uri="{FF2B5EF4-FFF2-40B4-BE49-F238E27FC236}">
                <a16:creationId xmlns:a16="http://schemas.microsoft.com/office/drawing/2014/main" id="{FA67AEAE-3B78-4A14-9BEE-4D0FC42A4C9B}"/>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4076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818994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32505"/>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672144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886621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spAutoFit/>
          </a:bodyPr>
          <a:lstStyle>
            <a:lvl1pPr>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527" descr="Become a DC Business — #ObviouslyDC">
            <a:extLst>
              <a:ext uri="{FF2B5EF4-FFF2-40B4-BE49-F238E27FC236}">
                <a16:creationId xmlns:a16="http://schemas.microsoft.com/office/drawing/2014/main" id="{042A7499-0809-4CD6-951D-CE72CCFA5525}"/>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6" name="object 23">
            <a:extLst>
              <a:ext uri="{FF2B5EF4-FFF2-40B4-BE49-F238E27FC236}">
                <a16:creationId xmlns:a16="http://schemas.microsoft.com/office/drawing/2014/main" id="{3F17E88A-CABA-4514-975B-54FE530B346E}"/>
              </a:ext>
            </a:extLst>
          </p:cNvPr>
          <p:cNvSpPr/>
          <p:nvPr userDrawn="1"/>
        </p:nvSpPr>
        <p:spPr>
          <a:xfrm>
            <a:off x="554736" y="3557581"/>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8" name="5. Source" hidden="1">
            <a:extLst>
              <a:ext uri="{FF2B5EF4-FFF2-40B4-BE49-F238E27FC236}">
                <a16:creationId xmlns:a16="http://schemas.microsoft.com/office/drawing/2014/main" id="{EABFB2DA-F85E-4DE3-B8BA-D6B6E35BE555}"/>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3" name="Slide Number">
            <a:extLst>
              <a:ext uri="{FF2B5EF4-FFF2-40B4-BE49-F238E27FC236}">
                <a16:creationId xmlns:a16="http://schemas.microsoft.com/office/drawing/2014/main" id="{468B78B0-0DD9-45E3-A08C-CE04233628F1}"/>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44347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879294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34291"/>
            <a:ext cx="5065776" cy="769441"/>
          </a:xfrm>
        </p:spPr>
        <p:txBody>
          <a:bodyPr vert="horz"/>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32505"/>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5" name="Picture 527" descr="Become a DC Business — #ObviouslyDC">
            <a:extLst>
              <a:ext uri="{FF2B5EF4-FFF2-40B4-BE49-F238E27FC236}">
                <a16:creationId xmlns:a16="http://schemas.microsoft.com/office/drawing/2014/main" id="{A55EDF64-8379-4B6A-AC20-EAE5E61D0FC7}"/>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7" name="object 23">
            <a:extLst>
              <a:ext uri="{FF2B5EF4-FFF2-40B4-BE49-F238E27FC236}">
                <a16:creationId xmlns:a16="http://schemas.microsoft.com/office/drawing/2014/main" id="{2E2FB794-E27E-4770-B7EF-3DFECCECEE0F}"/>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1" name="5. Source" hidden="1">
            <a:extLst>
              <a:ext uri="{FF2B5EF4-FFF2-40B4-BE49-F238E27FC236}">
                <a16:creationId xmlns:a16="http://schemas.microsoft.com/office/drawing/2014/main" id="{287ED934-924E-4EDD-82B4-7F7CAE3C6B60}"/>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4" name="Slide Number">
            <a:extLst>
              <a:ext uri="{FF2B5EF4-FFF2-40B4-BE49-F238E27FC236}">
                <a16:creationId xmlns:a16="http://schemas.microsoft.com/office/drawing/2014/main" id="{E08D6AB4-96BF-406C-9020-B9BC506D9F6C}"/>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119389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93471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vert="horz"/>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1032505"/>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527" descr="Become a DC Business — #ObviouslyDC">
            <a:extLst>
              <a:ext uri="{FF2B5EF4-FFF2-40B4-BE49-F238E27FC236}">
                <a16:creationId xmlns:a16="http://schemas.microsoft.com/office/drawing/2014/main" id="{01D2BACE-7D76-485F-8D4A-510EA4FCE1F3}"/>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6" name="object 23">
            <a:extLst>
              <a:ext uri="{FF2B5EF4-FFF2-40B4-BE49-F238E27FC236}">
                <a16:creationId xmlns:a16="http://schemas.microsoft.com/office/drawing/2014/main" id="{4CCA0288-73A0-4CD2-95F6-A55BB0AF9C16}"/>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8" name="5. Source" hidden="1">
            <a:extLst>
              <a:ext uri="{FF2B5EF4-FFF2-40B4-BE49-F238E27FC236}">
                <a16:creationId xmlns:a16="http://schemas.microsoft.com/office/drawing/2014/main" id="{F9EE6234-9E5A-4378-9546-DD24958C088A}"/>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3" name="Slide Number">
            <a:extLst>
              <a:ext uri="{FF2B5EF4-FFF2-40B4-BE49-F238E27FC236}">
                <a16:creationId xmlns:a16="http://schemas.microsoft.com/office/drawing/2014/main" id="{71E3B47F-0B3C-4916-9FE6-FAF97375FE8A}"/>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22380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723185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519011"/>
            <a:ext cx="7918704" cy="384721"/>
          </a:xfrm>
        </p:spPr>
        <p:txBody>
          <a:bodyPr vert="horz"/>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1032505"/>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6" name="Picture 527" descr="Become a DC Business — #ObviouslyDC">
            <a:extLst>
              <a:ext uri="{FF2B5EF4-FFF2-40B4-BE49-F238E27FC236}">
                <a16:creationId xmlns:a16="http://schemas.microsoft.com/office/drawing/2014/main" id="{E0493269-C485-4544-A461-D190915FBCE9}"/>
              </a:ext>
            </a:extLst>
          </p:cNvPr>
          <p:cNvPicPr>
            <a:picLocks noChangeArrowheads="1"/>
          </p:cNvPicPr>
          <p:nvPr userDrawn="1"/>
        </p:nvPicPr>
        <p:blipFill>
          <a:blip r:embed="rId12"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21" name="object 23">
            <a:extLst>
              <a:ext uri="{FF2B5EF4-FFF2-40B4-BE49-F238E27FC236}">
                <a16:creationId xmlns:a16="http://schemas.microsoft.com/office/drawing/2014/main" id="{CFD22465-F76D-43A4-A017-8A8E7EDE3B49}"/>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4" name="5. Source" hidden="1">
            <a:extLst>
              <a:ext uri="{FF2B5EF4-FFF2-40B4-BE49-F238E27FC236}">
                <a16:creationId xmlns:a16="http://schemas.microsoft.com/office/drawing/2014/main" id="{0662D70F-13A5-47B8-9BEC-FD7BD5CCB5FF}"/>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6" name="Slide Number">
            <a:extLst>
              <a:ext uri="{FF2B5EF4-FFF2-40B4-BE49-F238E27FC236}">
                <a16:creationId xmlns:a16="http://schemas.microsoft.com/office/drawing/2014/main" id="{4DF45C14-B550-4D97-BC36-890744C8425B}"/>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2182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594955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object 18">
            <a:extLst>
              <a:ext uri="{FF2B5EF4-FFF2-40B4-BE49-F238E27FC236}">
                <a16:creationId xmlns:a16="http://schemas.microsoft.com/office/drawing/2014/main" id="{754E4AFE-57E5-4A94-A160-EA20BBE85C08}"/>
              </a:ext>
            </a:extLst>
          </p:cNvPr>
          <p:cNvSpPr/>
          <p:nvPr userDrawn="1"/>
        </p:nvSpPr>
        <p:spPr bwMode="ltGray">
          <a:xfrm>
            <a:off x="8389280" y="6524649"/>
            <a:ext cx="2408083"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12" name="object 19">
            <a:extLst>
              <a:ext uri="{FF2B5EF4-FFF2-40B4-BE49-F238E27FC236}">
                <a16:creationId xmlns:a16="http://schemas.microsoft.com/office/drawing/2014/main" id="{0B9E9CE4-0264-4E0C-BF99-952B66B6FC2F}"/>
              </a:ext>
            </a:extLst>
          </p:cNvPr>
          <p:cNvSpPr/>
          <p:nvPr userDrawn="1"/>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p>
        </p:txBody>
      </p:sp>
      <p:sp>
        <p:nvSpPr>
          <p:cNvPr id="13" name="object 20">
            <a:extLst>
              <a:ext uri="{FF2B5EF4-FFF2-40B4-BE49-F238E27FC236}">
                <a16:creationId xmlns:a16="http://schemas.microsoft.com/office/drawing/2014/main" id="{0C01A035-C247-4542-A0C9-F984F77C2A4A}"/>
              </a:ext>
            </a:extLst>
          </p:cNvPr>
          <p:cNvSpPr/>
          <p:nvPr userDrawn="1"/>
        </p:nvSpPr>
        <p:spPr bwMode="ltGray">
          <a:xfrm>
            <a:off x="9673388" y="6435965"/>
            <a:ext cx="2518683"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pic>
        <p:nvPicPr>
          <p:cNvPr id="17" name="Picture 527" descr="Become a DC Business — #ObviouslyDC">
            <a:extLst>
              <a:ext uri="{FF2B5EF4-FFF2-40B4-BE49-F238E27FC236}">
                <a16:creationId xmlns:a16="http://schemas.microsoft.com/office/drawing/2014/main" id="{68359C3E-A34D-4909-A0F7-0BEF420A5E94}"/>
              </a:ext>
            </a:extLst>
          </p:cNvPr>
          <p:cNvPicPr>
            <a:picLocks noChangeAspect="1" noChangeArrowheads="1"/>
          </p:cNvPicPr>
          <p:nvPr userDrawn="1"/>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vert="horz">
            <a:noAutofit/>
          </a:bodyPr>
          <a:lstStyle>
            <a:lvl1pPr>
              <a:defRPr/>
            </a:lvl1pPr>
          </a:lstStyle>
          <a:p>
            <a:r>
              <a:rPr lang="en-US"/>
              <a:t>Click to edit Master title style</a:t>
            </a:r>
            <a:endParaRPr lang="en-US" dirty="0"/>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20" name="object 23">
            <a:extLst>
              <a:ext uri="{FF2B5EF4-FFF2-40B4-BE49-F238E27FC236}">
                <a16:creationId xmlns:a16="http://schemas.microsoft.com/office/drawing/2014/main" id="{C91C4CC8-FAB3-4D46-AAD9-5887A99B5FF0}"/>
              </a:ext>
            </a:extLst>
          </p:cNvPr>
          <p:cNvSpPr/>
          <p:nvPr userDrawn="1"/>
        </p:nvSpPr>
        <p:spPr>
          <a:xfrm>
            <a:off x="554736" y="1197853"/>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21" name="5. Source" hidden="1">
            <a:extLst>
              <a:ext uri="{FF2B5EF4-FFF2-40B4-BE49-F238E27FC236}">
                <a16:creationId xmlns:a16="http://schemas.microsoft.com/office/drawing/2014/main" id="{1D0D7E20-8443-4E96-9E1E-396E5CBFDAAA}"/>
              </a:ext>
            </a:extLst>
          </p:cNvPr>
          <p:cNvSpPr txBox="1"/>
          <p:nvPr userDrawn="1">
            <p:custDataLst>
              <p:tags r:id="rId5"/>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23" name="Slide Number">
            <a:extLst>
              <a:ext uri="{FF2B5EF4-FFF2-40B4-BE49-F238E27FC236}">
                <a16:creationId xmlns:a16="http://schemas.microsoft.com/office/drawing/2014/main" id="{692AB58F-C2F6-4E99-A085-4C19D2E6A762}"/>
              </a:ext>
            </a:extLst>
          </p:cNvPr>
          <p:cNvSpPr>
            <a:spLocks noChangeArrowheads="1"/>
          </p:cNvSpPr>
          <p:nvPr userDrawn="1">
            <p:custDataLst>
              <p:tags r:id="rId6"/>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026041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1" name="Picture 527" descr="Become a DC Business — #ObviouslyDC">
            <a:extLst>
              <a:ext uri="{FF2B5EF4-FFF2-40B4-BE49-F238E27FC236}">
                <a16:creationId xmlns:a16="http://schemas.microsoft.com/office/drawing/2014/main" id="{6E622B10-0942-46EE-9226-65F9DE9C6EEA}"/>
              </a:ext>
            </a:extLst>
          </p:cNvPr>
          <p:cNvPicPr>
            <a:picLocks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9952292" y="6521100"/>
            <a:ext cx="1342308" cy="260408"/>
          </a:xfrm>
          <a:prstGeom prst="rect">
            <a:avLst/>
          </a:prstGeom>
          <a:extLst>
            <a:ext uri="{909E8E84-426E-40DD-AFC4-6F175D3DCCD1}">
              <a14:hiddenFill xmlns:a14="http://schemas.microsoft.com/office/drawing/2010/main">
                <a:solidFill>
                  <a:srgbClr val="FFFFFF"/>
                </a:solidFill>
              </a14:hiddenFill>
            </a:ext>
          </a:extLst>
        </p:spPr>
      </p:pic>
      <p:sp>
        <p:nvSpPr>
          <p:cNvPr id="13" name="5. Source" hidden="1">
            <a:extLst>
              <a:ext uri="{FF2B5EF4-FFF2-40B4-BE49-F238E27FC236}">
                <a16:creationId xmlns:a16="http://schemas.microsoft.com/office/drawing/2014/main" id="{5C235B26-587A-438F-8F14-7533F3A1B416}"/>
              </a:ext>
            </a:extLst>
          </p:cNvPr>
          <p:cNvSpPr txBox="1"/>
          <p:nvPr userDrawn="1">
            <p:custDataLst>
              <p:tags r:id="rId3"/>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5" name="Slide Number">
            <a:extLst>
              <a:ext uri="{FF2B5EF4-FFF2-40B4-BE49-F238E27FC236}">
                <a16:creationId xmlns:a16="http://schemas.microsoft.com/office/drawing/2014/main" id="{2DB89E38-A92A-43AF-A99C-B5CD2C538183}"/>
              </a:ext>
            </a:extLst>
          </p:cNvPr>
          <p:cNvSpPr>
            <a:spLocks noChangeArrowheads="1"/>
          </p:cNvSpPr>
          <p:nvPr userDrawn="1">
            <p:custDataLst>
              <p:tags r:id="rId4"/>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007062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356163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object 29">
            <a:extLst>
              <a:ext uri="{FF2B5EF4-FFF2-40B4-BE49-F238E27FC236}">
                <a16:creationId xmlns:a16="http://schemas.microsoft.com/office/drawing/2014/main" id="{8E5F88DB-E5FD-4721-8400-8A106DDBFD86}"/>
              </a:ext>
            </a:extLst>
          </p:cNvPr>
          <p:cNvSpPr/>
          <p:nvPr/>
        </p:nvSpPr>
        <p:spPr bwMode="ltGray">
          <a:xfrm>
            <a:off x="5660643" y="6266997"/>
            <a:ext cx="4058725" cy="590731"/>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7" name="object 30">
            <a:extLst>
              <a:ext uri="{FF2B5EF4-FFF2-40B4-BE49-F238E27FC236}">
                <a16:creationId xmlns:a16="http://schemas.microsoft.com/office/drawing/2014/main" id="{CE48AEC7-8B1E-42B9-9040-D4E92CE61EA1}"/>
              </a:ext>
            </a:extLst>
          </p:cNvPr>
          <p:cNvSpPr/>
          <p:nvPr/>
        </p:nvSpPr>
        <p:spPr bwMode="ltGray">
          <a:xfrm>
            <a:off x="0" y="6424204"/>
            <a:ext cx="12192000" cy="43361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p>
        </p:txBody>
      </p:sp>
      <p:sp>
        <p:nvSpPr>
          <p:cNvPr id="9" name="object 31">
            <a:extLst>
              <a:ext uri="{FF2B5EF4-FFF2-40B4-BE49-F238E27FC236}">
                <a16:creationId xmlns:a16="http://schemas.microsoft.com/office/drawing/2014/main" id="{8AB6CD6D-E8C0-4231-AB81-8536A21D243E}"/>
              </a:ext>
            </a:extLst>
          </p:cNvPr>
          <p:cNvSpPr/>
          <p:nvPr/>
        </p:nvSpPr>
        <p:spPr bwMode="ltGray">
          <a:xfrm>
            <a:off x="8133346" y="6109767"/>
            <a:ext cx="4058725" cy="748233"/>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pic>
        <p:nvPicPr>
          <p:cNvPr id="11" name="Picture 527" descr="Become a DC Business — #ObviouslyDC">
            <a:extLst>
              <a:ext uri="{FF2B5EF4-FFF2-40B4-BE49-F238E27FC236}">
                <a16:creationId xmlns:a16="http://schemas.microsoft.com/office/drawing/2014/main" id="{DBE35430-4EB1-4C03-AD36-FBCD9520EAF6}"/>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8612801" y="6229932"/>
            <a:ext cx="2681799" cy="5202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E5C0EF3-6C96-4FF1-8948-D6BED3688383}"/>
              </a:ext>
            </a:extLst>
          </p:cNvPr>
          <p:cNvSpPr txBox="1"/>
          <p:nvPr userDrawn="1"/>
        </p:nvSpPr>
        <p:spPr>
          <a:xfrm>
            <a:off x="4299835" y="2567759"/>
            <a:ext cx="3592330" cy="923330"/>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6000" dirty="0">
                <a:solidFill>
                  <a:schemeClr val="accent1"/>
                </a:solidFill>
              </a:rPr>
              <a:t>Thank you</a:t>
            </a:r>
          </a:p>
        </p:txBody>
      </p:sp>
    </p:spTree>
    <p:extLst>
      <p:ext uri="{BB962C8B-B14F-4D97-AF65-F5344CB8AC3E}">
        <p14:creationId xmlns:p14="http://schemas.microsoft.com/office/powerpoint/2010/main" val="368936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3927331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8" name="5. Source" hidden="1">
            <a:extLst>
              <a:ext uri="{FF2B5EF4-FFF2-40B4-BE49-F238E27FC236}">
                <a16:creationId xmlns:a16="http://schemas.microsoft.com/office/drawing/2014/main" id="{679AEC17-7A5D-43DD-9ACB-0908920A6C8F}"/>
              </a:ext>
            </a:extLst>
          </p:cNvPr>
          <p:cNvSpPr txBox="1"/>
          <p:nvPr userDrawn="1">
            <p:custDataLst>
              <p:tags r:id="rId3"/>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tx1"/>
                </a:solidFill>
              </a:rPr>
              <a:t>Source: …</a:t>
            </a:r>
          </a:p>
        </p:txBody>
      </p:sp>
      <p:pic>
        <p:nvPicPr>
          <p:cNvPr id="10" name="Picture 527" descr="Become a DC Business — #ObviouslyDC">
            <a:extLst>
              <a:ext uri="{FF2B5EF4-FFF2-40B4-BE49-F238E27FC236}">
                <a16:creationId xmlns:a16="http://schemas.microsoft.com/office/drawing/2014/main" id="{7C03570B-6108-4E8B-B7CC-5DA01DE7A33D}"/>
              </a:ext>
            </a:extLst>
          </p:cNvPr>
          <p:cNvPicPr>
            <a:picLocks noChangeAspect="1" noChangeArrowheads="1"/>
          </p:cNvPicPr>
          <p:nvPr userDrawn="1"/>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5">
            <a:extLst>
              <a:ext uri="{FF2B5EF4-FFF2-40B4-BE49-F238E27FC236}">
                <a16:creationId xmlns:a16="http://schemas.microsoft.com/office/drawing/2014/main" id="{30E69F3C-7BC4-4DCD-B2CC-261281EDC8A1}"/>
              </a:ext>
            </a:extLst>
          </p:cNvPr>
          <p:cNvSpPr txBox="1">
            <a:spLocks/>
          </p:cNvSpPr>
          <p:nvPr userDrawn="1"/>
        </p:nvSpPr>
        <p:spPr>
          <a:xfrm>
            <a:off x="554735" y="6683298"/>
            <a:ext cx="1234953"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CORONAVIRUS.DC.GOV</a:t>
            </a:r>
          </a:p>
        </p:txBody>
      </p:sp>
      <p:sp>
        <p:nvSpPr>
          <p:cNvPr id="14" name="Slide Number">
            <a:extLst>
              <a:ext uri="{FF2B5EF4-FFF2-40B4-BE49-F238E27FC236}">
                <a16:creationId xmlns:a16="http://schemas.microsoft.com/office/drawing/2014/main" id="{D6879AFD-430E-498F-9E44-BF0A591B04D5}"/>
              </a:ext>
            </a:extLst>
          </p:cNvPr>
          <p:cNvSpPr>
            <a:spLocks noChangeArrowheads="1"/>
          </p:cNvSpPr>
          <p:nvPr userDrawn="1">
            <p:custDataLst>
              <p:tags r:id="rId4"/>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pic>
        <p:nvPicPr>
          <p:cNvPr id="16" name="Picture 15">
            <a:extLst>
              <a:ext uri="{FF2B5EF4-FFF2-40B4-BE49-F238E27FC236}">
                <a16:creationId xmlns:a16="http://schemas.microsoft.com/office/drawing/2014/main" id="{5E90C22C-6F1C-4124-995B-13FDBD9CDBE8}"/>
              </a:ext>
            </a:extLst>
          </p:cNvPr>
          <p:cNvPicPr>
            <a:picLocks/>
          </p:cNvPicPr>
          <p:nvPr userDrawn="1"/>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8902065" y="6518440"/>
            <a:ext cx="899785" cy="266674"/>
          </a:xfrm>
          <a:custGeom>
            <a:avLst/>
            <a:gdLst>
              <a:gd name="connsiteX0" fmla="*/ 0 w 2881779"/>
              <a:gd name="connsiteY0" fmla="*/ 0 h 854088"/>
              <a:gd name="connsiteX1" fmla="*/ 145293 w 2881779"/>
              <a:gd name="connsiteY1" fmla="*/ 0 h 854088"/>
              <a:gd name="connsiteX2" fmla="*/ 145293 w 2881779"/>
              <a:gd name="connsiteY2" fmla="*/ 617242 h 854088"/>
              <a:gd name="connsiteX3" fmla="*/ 227844 w 2881779"/>
              <a:gd name="connsiteY3" fmla="*/ 617242 h 854088"/>
              <a:gd name="connsiteX4" fmla="*/ 227844 w 2881779"/>
              <a:gd name="connsiteY4" fmla="*/ 0 h 854088"/>
              <a:gd name="connsiteX5" fmla="*/ 2881779 w 2881779"/>
              <a:gd name="connsiteY5" fmla="*/ 0 h 854088"/>
              <a:gd name="connsiteX6" fmla="*/ 2881779 w 2881779"/>
              <a:gd name="connsiteY6" fmla="*/ 854088 h 854088"/>
              <a:gd name="connsiteX7" fmla="*/ 0 w 2881779"/>
              <a:gd name="connsiteY7" fmla="*/ 854088 h 85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779" h="854088">
                <a:moveTo>
                  <a:pt x="0" y="0"/>
                </a:moveTo>
                <a:lnTo>
                  <a:pt x="145293" y="0"/>
                </a:lnTo>
                <a:lnTo>
                  <a:pt x="145293" y="617242"/>
                </a:lnTo>
                <a:lnTo>
                  <a:pt x="227844" y="617242"/>
                </a:lnTo>
                <a:lnTo>
                  <a:pt x="227844" y="0"/>
                </a:lnTo>
                <a:lnTo>
                  <a:pt x="2881779" y="0"/>
                </a:lnTo>
                <a:lnTo>
                  <a:pt x="2881779" y="854088"/>
                </a:lnTo>
                <a:lnTo>
                  <a:pt x="0" y="854088"/>
                </a:lnTo>
                <a:close/>
              </a:path>
            </a:pathLst>
          </a:custGeom>
        </p:spPr>
      </p:pic>
    </p:spTree>
    <p:extLst>
      <p:ext uri="{BB962C8B-B14F-4D97-AF65-F5344CB8AC3E}">
        <p14:creationId xmlns:p14="http://schemas.microsoft.com/office/powerpoint/2010/main" val="4161528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867772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1032505"/>
            <a:ext cx="11082528" cy="276999"/>
          </a:xfrm>
          <a:prstGeom prst="rect">
            <a:avLst/>
          </a:prstGeom>
        </p:spPr>
        <p:txBody>
          <a:bodyPr vert="horz" wrap="square" lIns="0" tIns="0" rIns="0" bIns="0" rtlCol="0">
            <a:spAutoFit/>
          </a:bodyPr>
          <a:lstStyle>
            <a:lvl1pPr>
              <a:defRPr lang="en-US" sz="1800" b="0" dirty="0"/>
            </a:lvl1pPr>
          </a:lstStyle>
          <a:p>
            <a:pPr lvl="0">
              <a:buNone/>
            </a:pPr>
            <a:r>
              <a:rPr lang="en-US" dirty="0"/>
              <a:t>Click to edit Master subtitle style</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4" name="5. Source" hidden="1">
            <a:extLst>
              <a:ext uri="{FF2B5EF4-FFF2-40B4-BE49-F238E27FC236}">
                <a16:creationId xmlns:a16="http://schemas.microsoft.com/office/drawing/2014/main" id="{30C12815-1FC4-49C1-B2B5-D056B729CF85}"/>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2461550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317814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a:defRPr>
                <a:solidFill>
                  <a:schemeClr val="bg1"/>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5"/>
            </p:custDataLst>
          </p:nvPr>
        </p:nvSpPr>
        <p:spPr>
          <a:xfrm>
            <a:off x="554736" y="1032505"/>
            <a:ext cx="6967728" cy="276999"/>
          </a:xfrm>
          <a:prstGeom prst="rect">
            <a:avLst/>
          </a:prstGeom>
        </p:spPr>
        <p:txBody>
          <a:bodyPr wrap="square">
            <a:spAutoFit/>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pic>
        <p:nvPicPr>
          <p:cNvPr id="12" name="Picture 527" descr="Become a DC Business — #ObviouslyDC">
            <a:extLst>
              <a:ext uri="{FF2B5EF4-FFF2-40B4-BE49-F238E27FC236}">
                <a16:creationId xmlns:a16="http://schemas.microsoft.com/office/drawing/2014/main" id="{E6ADBF8F-16C9-49F2-9102-2FBE52CE4944}"/>
              </a:ext>
            </a:extLst>
          </p:cNvPr>
          <p:cNvPicPr>
            <a:picLocks noChangeAspect="1" noChangeArrowheads="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23">
            <a:extLst>
              <a:ext uri="{FF2B5EF4-FFF2-40B4-BE49-F238E27FC236}">
                <a16:creationId xmlns:a16="http://schemas.microsoft.com/office/drawing/2014/main" id="{C94FF806-3104-4A82-B1A6-D85C12141DE7}"/>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9" name="5. Source" hidden="1">
            <a:extLst>
              <a:ext uri="{FF2B5EF4-FFF2-40B4-BE49-F238E27FC236}">
                <a16:creationId xmlns:a16="http://schemas.microsoft.com/office/drawing/2014/main" id="{FBA6C189-BE35-4086-8562-5A6A54A5AFD1}"/>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solidFill>
                  <a:schemeClr val="bg2"/>
                </a:solidFill>
              </a:rPr>
              <a:t>Source: …</a:t>
            </a:r>
          </a:p>
        </p:txBody>
      </p:sp>
      <p:sp>
        <p:nvSpPr>
          <p:cNvPr id="23" name="Slide Number">
            <a:extLst>
              <a:ext uri="{FF2B5EF4-FFF2-40B4-BE49-F238E27FC236}">
                <a16:creationId xmlns:a16="http://schemas.microsoft.com/office/drawing/2014/main" id="{6C8AEBF3-B617-428E-983F-9AC4E7D449DE}"/>
              </a:ext>
            </a:extLst>
          </p:cNvPr>
          <p:cNvSpPr>
            <a:spLocks noChangeArrowheads="1"/>
          </p:cNvSpPr>
          <p:nvPr userDrawn="1">
            <p:custDataLst>
              <p:tags r:id="rId8"/>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57714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3660270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defRPr>
            </a:lvl1pPr>
          </a:lstStyle>
          <a:p>
            <a:r>
              <a:rPr lang="en-US"/>
              <a:t>Click to edit Master title style</a:t>
            </a:r>
            <a:endParaRPr lang="en-US" dirty="0"/>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C0756A01-94D4-44E5-BFD8-CE09E0F5FCE5}"/>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0F023E4D-0BD4-4D46-B15D-6D3CD9589A55}"/>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40825201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166273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atin typeface="+mj-lt"/>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1032505"/>
            <a:ext cx="11082528" cy="276999"/>
          </a:xfrm>
          <a:prstGeom prst="rect">
            <a:avLst/>
          </a:prstGeom>
        </p:spPr>
        <p:txBody>
          <a:bodyPr vert="horz" wrap="square" lIns="0" tIns="0" rIns="0" bIns="0" rtlCol="0">
            <a:spAutoFit/>
          </a:bodyPr>
          <a:lstStyle>
            <a:lvl1pPr>
              <a:defRPr lang="en-US" sz="1800" b="0" dirty="0">
                <a:latin typeface="+mj-lt"/>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j-lt"/>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j-lt"/>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mn-lt"/>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846479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AD6A-3424-3DF6-87FC-E5A285B84B9E}"/>
              </a:ext>
            </a:extLst>
          </p:cNvPr>
          <p:cNvSpPr>
            <a:spLocks noGrp="1"/>
          </p:cNvSpPr>
          <p:nvPr>
            <p:ph type="ctrTitle"/>
          </p:nvPr>
        </p:nvSpPr>
        <p:spPr>
          <a:xfrm>
            <a:off x="1524001" y="1122363"/>
            <a:ext cx="9144000" cy="2387600"/>
          </a:xfrm>
        </p:spPr>
        <p:txBody>
          <a:bodyPr anchor="b"/>
          <a:lstStyle>
            <a:lvl1pPr algn="ctr">
              <a:defRPr sz="4400">
                <a:solidFill>
                  <a:srgbClr val="002B3A"/>
                </a:solidFill>
                <a:latin typeface="Neutra Text Alt" panose="02000000000000000000"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F294D7B5-71E7-EFFF-E46E-FE2130977BA3}"/>
              </a:ext>
            </a:extLst>
          </p:cNvPr>
          <p:cNvSpPr>
            <a:spLocks noGrp="1"/>
          </p:cNvSpPr>
          <p:nvPr>
            <p:ph type="subTitle" idx="1"/>
          </p:nvPr>
        </p:nvSpPr>
        <p:spPr>
          <a:xfrm>
            <a:off x="1524001" y="3602039"/>
            <a:ext cx="9144000" cy="1655762"/>
          </a:xfrm>
        </p:spPr>
        <p:txBody>
          <a:bodyPr/>
          <a:lstStyle>
            <a:lvl1pPr marL="0" indent="0" algn="ctr">
              <a:buNone/>
              <a:defRPr sz="2400">
                <a:solidFill>
                  <a:srgbClr val="09732D"/>
                </a:solidFill>
                <a:latin typeface="Neutra Text Alt" panose="02000000000000000000" pitchFamily="50" charset="0"/>
              </a:defRPr>
            </a:lvl1pPr>
            <a:lvl2pPr marL="457196" indent="0" algn="ctr">
              <a:buNone/>
              <a:defRPr sz="2000"/>
            </a:lvl2pPr>
            <a:lvl3pPr marL="914391" indent="0" algn="ctr">
              <a:buNone/>
              <a:defRPr sz="1800"/>
            </a:lvl3pPr>
            <a:lvl4pPr marL="1371587" indent="0" algn="ctr">
              <a:buNone/>
              <a:defRPr sz="1600"/>
            </a:lvl4pPr>
            <a:lvl5pPr marL="1828783" indent="0" algn="ctr">
              <a:buNone/>
              <a:defRPr sz="1600"/>
            </a:lvl5pPr>
            <a:lvl6pPr marL="2285978" indent="0" algn="ctr">
              <a:buNone/>
              <a:defRPr sz="1600"/>
            </a:lvl6pPr>
            <a:lvl7pPr marL="2743174" indent="0" algn="ctr">
              <a:buNone/>
              <a:defRPr sz="1600"/>
            </a:lvl7pPr>
            <a:lvl8pPr marL="3200370" indent="0" algn="ctr">
              <a:buNone/>
              <a:defRPr sz="1600"/>
            </a:lvl8pPr>
            <a:lvl9pPr marL="3657565"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C5D5C25-06CD-E919-0479-3F36FE50CD61}"/>
              </a:ext>
            </a:extLst>
          </p:cNvPr>
          <p:cNvSpPr/>
          <p:nvPr userDrawn="1"/>
        </p:nvSpPr>
        <p:spPr>
          <a:xfrm>
            <a:off x="-16477" y="6540843"/>
            <a:ext cx="12224953" cy="325395"/>
          </a:xfrm>
          <a:prstGeom prst="rect">
            <a:avLst/>
          </a:prstGeom>
          <a:solidFill>
            <a:srgbClr val="00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Neutra Text Alt" panose="02000000000000000000" pitchFamily="50" charset="0"/>
            </a:endParaRPr>
          </a:p>
        </p:txBody>
      </p:sp>
    </p:spTree>
    <p:extLst>
      <p:ext uri="{BB962C8B-B14F-4D97-AF65-F5344CB8AC3E}">
        <p14:creationId xmlns:p14="http://schemas.microsoft.com/office/powerpoint/2010/main" val="2137273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2158-7014-47C1-FD01-E73C3C19F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F61C0-CAAF-0FAA-4645-9A4DCC113D5C}"/>
              </a:ext>
            </a:extLst>
          </p:cNvPr>
          <p:cNvSpPr>
            <a:spLocks noGrp="1"/>
          </p:cNvSpPr>
          <p:nvPr>
            <p:ph idx="1"/>
          </p:nvPr>
        </p:nvSpPr>
        <p:spPr/>
        <p:txBody>
          <a:bodyPr/>
          <a:lstStyle>
            <a:lvl1pPr marL="230186" indent="-230186">
              <a:buClr>
                <a:srgbClr val="09732D"/>
              </a:buClr>
              <a:buFont typeface="Wingdings 3" panose="05040102010807070707" pitchFamily="18" charset="2"/>
              <a:buChar cha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BB6276-975D-0CD6-F64E-B9A182A7E943}"/>
              </a:ext>
            </a:extLst>
          </p:cNvPr>
          <p:cNvSpPr>
            <a:spLocks noGrp="1"/>
          </p:cNvSpPr>
          <p:nvPr>
            <p:ph type="dt" sz="half" idx="10"/>
          </p:nvPr>
        </p:nvSpPr>
        <p:spPr>
          <a:xfrm>
            <a:off x="129744" y="6557617"/>
            <a:ext cx="4114800" cy="365125"/>
          </a:xfrm>
          <a:prstGeom prst="rect">
            <a:avLst/>
          </a:prstGeom>
        </p:spPr>
        <p:txBody>
          <a:bodyPr/>
          <a:lstStyle>
            <a:lvl1pPr>
              <a:defRPr>
                <a:solidFill>
                  <a:schemeClr val="bg1"/>
                </a:solidFill>
                <a:latin typeface="Neutra Text Alt" panose="02000000000000000000" pitchFamily="50" charset="0"/>
              </a:defRPr>
            </a:lvl1pPr>
          </a:lstStyle>
          <a:p>
            <a:r>
              <a:rPr lang="en-US" dirty="0"/>
              <a:t>[briefing date TBD]</a:t>
            </a:r>
          </a:p>
        </p:txBody>
      </p:sp>
      <p:sp>
        <p:nvSpPr>
          <p:cNvPr id="8" name="Footer Placeholder 4">
            <a:extLst>
              <a:ext uri="{FF2B5EF4-FFF2-40B4-BE49-F238E27FC236}">
                <a16:creationId xmlns:a16="http://schemas.microsoft.com/office/drawing/2014/main" id="{FC60C206-6A9D-DA58-B035-F00E4DE7BF75}"/>
              </a:ext>
            </a:extLst>
          </p:cNvPr>
          <p:cNvSpPr>
            <a:spLocks noGrp="1"/>
          </p:cNvSpPr>
          <p:nvPr>
            <p:ph type="ftr" sz="quarter" idx="11"/>
          </p:nvPr>
        </p:nvSpPr>
        <p:spPr>
          <a:xfrm>
            <a:off x="4038600" y="6557617"/>
            <a:ext cx="4114800" cy="365125"/>
          </a:xfrm>
          <a:prstGeom prst="rect">
            <a:avLst/>
          </a:prstGeom>
        </p:spPr>
        <p:txBody>
          <a:bodyPr/>
          <a:lstStyle>
            <a:lvl1pPr>
              <a:defRPr>
                <a:solidFill>
                  <a:schemeClr val="bg1"/>
                </a:solidFill>
                <a:latin typeface="Neutra Text Alt" panose="02000000000000000000" pitchFamily="50" charset="0"/>
              </a:defRPr>
            </a:lvl1pPr>
          </a:lstStyle>
          <a:p>
            <a:r>
              <a:rPr lang="fr-FR" dirty="0"/>
              <a:t>BIL Implementation xBRT</a:t>
            </a:r>
            <a:endParaRPr lang="en-US" dirty="0"/>
          </a:p>
        </p:txBody>
      </p:sp>
      <p:sp>
        <p:nvSpPr>
          <p:cNvPr id="9" name="Slide Number Placeholder 5">
            <a:extLst>
              <a:ext uri="{FF2B5EF4-FFF2-40B4-BE49-F238E27FC236}">
                <a16:creationId xmlns:a16="http://schemas.microsoft.com/office/drawing/2014/main" id="{CB114887-D463-0A8E-AB15-086251DDE959}"/>
              </a:ext>
            </a:extLst>
          </p:cNvPr>
          <p:cNvSpPr>
            <a:spLocks noGrp="1"/>
          </p:cNvSpPr>
          <p:nvPr>
            <p:ph type="sldNum" sz="quarter" idx="12"/>
          </p:nvPr>
        </p:nvSpPr>
        <p:spPr>
          <a:xfrm>
            <a:off x="9302580" y="6557617"/>
            <a:ext cx="2743201" cy="365125"/>
          </a:xfrm>
          <a:prstGeom prst="rect">
            <a:avLst/>
          </a:prstGeom>
        </p:spPr>
        <p:txBody>
          <a:bodyPr/>
          <a:lstStyle>
            <a:lvl1pPr>
              <a:defRPr>
                <a:solidFill>
                  <a:schemeClr val="bg1"/>
                </a:solidFill>
                <a:latin typeface="Neutra Text Alt" panose="02000000000000000000" pitchFamily="50" charset="0"/>
              </a:defRPr>
            </a:lvl1pPr>
          </a:lstStyle>
          <a:p>
            <a:fld id="{140F5A53-27C7-435F-A9FC-D1B6E6119A16}" type="slidenum">
              <a:rPr lang="en-US" smtClean="0"/>
              <a:pPr/>
              <a:t>‹#›</a:t>
            </a:fld>
            <a:endParaRPr lang="en-US" dirty="0"/>
          </a:p>
        </p:txBody>
      </p:sp>
      <p:sp>
        <p:nvSpPr>
          <p:cNvPr id="10" name="Rectangle 9">
            <a:extLst>
              <a:ext uri="{FF2B5EF4-FFF2-40B4-BE49-F238E27FC236}">
                <a16:creationId xmlns:a16="http://schemas.microsoft.com/office/drawing/2014/main" id="{DFAF3CAA-BAA2-3235-1FA0-EE9159702B72}"/>
              </a:ext>
            </a:extLst>
          </p:cNvPr>
          <p:cNvSpPr/>
          <p:nvPr userDrawn="1"/>
        </p:nvSpPr>
        <p:spPr>
          <a:xfrm>
            <a:off x="333568" y="620714"/>
            <a:ext cx="1190433" cy="79503"/>
          </a:xfrm>
          <a:prstGeom prst="rect">
            <a:avLst/>
          </a:prstGeom>
          <a:solidFill>
            <a:srgbClr val="097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Neutra Text Alt" panose="02000000000000000000" pitchFamily="50" charset="0"/>
            </a:endParaRPr>
          </a:p>
        </p:txBody>
      </p:sp>
    </p:spTree>
    <p:extLst>
      <p:ext uri="{BB962C8B-B14F-4D97-AF65-F5344CB8AC3E}">
        <p14:creationId xmlns:p14="http://schemas.microsoft.com/office/powerpoint/2010/main" val="603161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0D24A-3480-869A-F834-CCA3A8CABBE3}"/>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C7762998-2C8B-C320-1A07-953D92BF898F}"/>
              </a:ext>
            </a:extLst>
          </p:cNvPr>
          <p:cNvSpPr>
            <a:spLocks noGrp="1"/>
          </p:cNvSpPr>
          <p:nvPr>
            <p:ph type="dt" sz="half" idx="10"/>
          </p:nvPr>
        </p:nvSpPr>
        <p:spPr>
          <a:xfrm>
            <a:off x="129744" y="6524367"/>
            <a:ext cx="4114800" cy="365125"/>
          </a:xfrm>
          <a:prstGeom prst="rect">
            <a:avLst/>
          </a:prstGeom>
        </p:spPr>
        <p:txBody>
          <a:bodyPr/>
          <a:lstStyle>
            <a:lvl1pPr>
              <a:defRPr>
                <a:solidFill>
                  <a:schemeClr val="bg1"/>
                </a:solidFill>
                <a:latin typeface="Neutra Text Alt" panose="02000000000000000000" pitchFamily="50" charset="0"/>
              </a:defRPr>
            </a:lvl1pPr>
          </a:lstStyle>
          <a:p>
            <a:r>
              <a:rPr lang="en-US" dirty="0"/>
              <a:t>[briefing date TBD]</a:t>
            </a:r>
          </a:p>
        </p:txBody>
      </p:sp>
      <p:sp>
        <p:nvSpPr>
          <p:cNvPr id="7" name="Footer Placeholder 4">
            <a:extLst>
              <a:ext uri="{FF2B5EF4-FFF2-40B4-BE49-F238E27FC236}">
                <a16:creationId xmlns:a16="http://schemas.microsoft.com/office/drawing/2014/main" id="{2889A18E-0ED1-5A34-51BF-7AA2816582F7}"/>
              </a:ext>
            </a:extLst>
          </p:cNvPr>
          <p:cNvSpPr>
            <a:spLocks noGrp="1"/>
          </p:cNvSpPr>
          <p:nvPr>
            <p:ph type="ftr" sz="quarter" idx="11"/>
          </p:nvPr>
        </p:nvSpPr>
        <p:spPr>
          <a:xfrm>
            <a:off x="4038600" y="6524367"/>
            <a:ext cx="4114800" cy="365125"/>
          </a:xfrm>
          <a:prstGeom prst="rect">
            <a:avLst/>
          </a:prstGeom>
        </p:spPr>
        <p:txBody>
          <a:bodyPr/>
          <a:lstStyle>
            <a:lvl1pPr>
              <a:defRPr>
                <a:solidFill>
                  <a:schemeClr val="bg1"/>
                </a:solidFill>
                <a:latin typeface="Neutra Text Alt" panose="02000000000000000000" pitchFamily="50" charset="0"/>
              </a:defRPr>
            </a:lvl1pPr>
          </a:lstStyle>
          <a:p>
            <a:r>
              <a:rPr lang="fr-FR" dirty="0"/>
              <a:t>BIL Implementation xBRT</a:t>
            </a:r>
            <a:endParaRPr lang="en-US" dirty="0"/>
          </a:p>
        </p:txBody>
      </p:sp>
      <p:sp>
        <p:nvSpPr>
          <p:cNvPr id="8" name="Slide Number Placeholder 5">
            <a:extLst>
              <a:ext uri="{FF2B5EF4-FFF2-40B4-BE49-F238E27FC236}">
                <a16:creationId xmlns:a16="http://schemas.microsoft.com/office/drawing/2014/main" id="{71FBD9A5-F0D3-7A40-DD4F-39AB0C685135}"/>
              </a:ext>
            </a:extLst>
          </p:cNvPr>
          <p:cNvSpPr>
            <a:spLocks noGrp="1"/>
          </p:cNvSpPr>
          <p:nvPr>
            <p:ph type="sldNum" sz="quarter" idx="12"/>
          </p:nvPr>
        </p:nvSpPr>
        <p:spPr>
          <a:xfrm>
            <a:off x="9302580" y="6524367"/>
            <a:ext cx="2743201" cy="365125"/>
          </a:xfrm>
          <a:prstGeom prst="rect">
            <a:avLst/>
          </a:prstGeom>
        </p:spPr>
        <p:txBody>
          <a:bodyPr/>
          <a:lstStyle>
            <a:lvl1pPr>
              <a:defRPr>
                <a:solidFill>
                  <a:schemeClr val="bg1"/>
                </a:solidFill>
                <a:latin typeface="Neutra Text Alt" panose="02000000000000000000" pitchFamily="50" charset="0"/>
              </a:defRPr>
            </a:lvl1pPr>
          </a:lstStyle>
          <a:p>
            <a:fld id="{140F5A53-27C7-435F-A9FC-D1B6E6119A16}" type="slidenum">
              <a:rPr lang="en-US" smtClean="0"/>
              <a:pPr/>
              <a:t>‹#›</a:t>
            </a:fld>
            <a:endParaRPr lang="en-US" dirty="0"/>
          </a:p>
        </p:txBody>
      </p:sp>
      <p:sp>
        <p:nvSpPr>
          <p:cNvPr id="9" name="Rectangle 8">
            <a:extLst>
              <a:ext uri="{FF2B5EF4-FFF2-40B4-BE49-F238E27FC236}">
                <a16:creationId xmlns:a16="http://schemas.microsoft.com/office/drawing/2014/main" id="{CEA6669D-C9D2-660E-427D-5B6E26854893}"/>
              </a:ext>
            </a:extLst>
          </p:cNvPr>
          <p:cNvSpPr/>
          <p:nvPr userDrawn="1"/>
        </p:nvSpPr>
        <p:spPr>
          <a:xfrm>
            <a:off x="333568" y="620714"/>
            <a:ext cx="1190433" cy="79503"/>
          </a:xfrm>
          <a:prstGeom prst="rect">
            <a:avLst/>
          </a:prstGeom>
          <a:solidFill>
            <a:srgbClr val="097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Neutra Text Alt" panose="02000000000000000000" pitchFamily="50" charset="0"/>
            </a:endParaRPr>
          </a:p>
        </p:txBody>
      </p:sp>
    </p:spTree>
    <p:extLst>
      <p:ext uri="{BB962C8B-B14F-4D97-AF65-F5344CB8AC3E}">
        <p14:creationId xmlns:p14="http://schemas.microsoft.com/office/powerpoint/2010/main" val="23498965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EA51-734C-B606-44F9-FF97812D1BD3}"/>
              </a:ext>
            </a:extLst>
          </p:cNvPr>
          <p:cNvSpPr>
            <a:spLocks noGrp="1"/>
          </p:cNvSpPr>
          <p:nvPr>
            <p:ph type="title"/>
          </p:nvPr>
        </p:nvSpPr>
        <p:spPr>
          <a:xfrm>
            <a:off x="253313" y="196047"/>
            <a:ext cx="10515600" cy="494486"/>
          </a:xfrm>
        </p:spPr>
        <p:txBody>
          <a:bodyPr/>
          <a:lstStyle/>
          <a:p>
            <a:r>
              <a:rPr lang="en-US"/>
              <a:t>Click to edit Master title style</a:t>
            </a:r>
          </a:p>
        </p:txBody>
      </p:sp>
      <p:sp>
        <p:nvSpPr>
          <p:cNvPr id="3" name="Date Placeholder 2">
            <a:extLst>
              <a:ext uri="{FF2B5EF4-FFF2-40B4-BE49-F238E27FC236}">
                <a16:creationId xmlns:a16="http://schemas.microsoft.com/office/drawing/2014/main" id="{1EE72480-916A-14D7-645A-E72959F0381D}"/>
              </a:ext>
            </a:extLst>
          </p:cNvPr>
          <p:cNvSpPr>
            <a:spLocks noGrp="1"/>
          </p:cNvSpPr>
          <p:nvPr>
            <p:ph type="dt" sz="half" idx="10"/>
          </p:nvPr>
        </p:nvSpPr>
        <p:spPr>
          <a:xfrm>
            <a:off x="129745" y="6549082"/>
            <a:ext cx="4198416" cy="365125"/>
          </a:xfrm>
        </p:spPr>
        <p:txBody>
          <a:bodyPr/>
          <a:lstStyle/>
          <a:p>
            <a:r>
              <a:rPr lang="en-US" dirty="0"/>
              <a:t>[briefing date TBD]</a:t>
            </a:r>
          </a:p>
        </p:txBody>
      </p:sp>
      <p:sp>
        <p:nvSpPr>
          <p:cNvPr id="4" name="Footer Placeholder 3">
            <a:extLst>
              <a:ext uri="{FF2B5EF4-FFF2-40B4-BE49-F238E27FC236}">
                <a16:creationId xmlns:a16="http://schemas.microsoft.com/office/drawing/2014/main" id="{1B15E119-2D7D-4FDA-CB40-B4C674171EB1}"/>
              </a:ext>
            </a:extLst>
          </p:cNvPr>
          <p:cNvSpPr>
            <a:spLocks noGrp="1"/>
          </p:cNvSpPr>
          <p:nvPr>
            <p:ph type="ftr" sz="quarter" idx="11"/>
          </p:nvPr>
        </p:nvSpPr>
        <p:spPr/>
        <p:txBody>
          <a:bodyPr/>
          <a:lstStyle/>
          <a:p>
            <a:r>
              <a:rPr lang="fr-FR" dirty="0"/>
              <a:t>BIL Implementation xBRT</a:t>
            </a:r>
            <a:endParaRPr lang="en-US" dirty="0"/>
          </a:p>
        </p:txBody>
      </p:sp>
      <p:sp>
        <p:nvSpPr>
          <p:cNvPr id="5" name="Slide Number Placeholder 4">
            <a:extLst>
              <a:ext uri="{FF2B5EF4-FFF2-40B4-BE49-F238E27FC236}">
                <a16:creationId xmlns:a16="http://schemas.microsoft.com/office/drawing/2014/main" id="{B2B81BFB-EC8B-A743-AA8B-ED87743D7D41}"/>
              </a:ext>
            </a:extLst>
          </p:cNvPr>
          <p:cNvSpPr>
            <a:spLocks noGrp="1"/>
          </p:cNvSpPr>
          <p:nvPr>
            <p:ph type="sldNum" sz="quarter" idx="12"/>
          </p:nvPr>
        </p:nvSpPr>
        <p:spPr/>
        <p:txBody>
          <a:bodyPr/>
          <a:lstStyle/>
          <a:p>
            <a:fld id="{140F5A53-27C7-435F-A9FC-D1B6E6119A16}" type="slidenum">
              <a:rPr lang="en-US" smtClean="0"/>
              <a:pPr/>
              <a:t>‹#›</a:t>
            </a:fld>
            <a:endParaRPr lang="en-US" dirty="0"/>
          </a:p>
        </p:txBody>
      </p:sp>
    </p:spTree>
    <p:extLst>
      <p:ext uri="{BB962C8B-B14F-4D97-AF65-F5344CB8AC3E}">
        <p14:creationId xmlns:p14="http://schemas.microsoft.com/office/powerpoint/2010/main" val="251864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37974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a:defRPr>
                <a:ln w="6350" cap="flat">
                  <a:noFill/>
                  <a:miter lim="800000"/>
                </a:ln>
              </a:defRPr>
            </a:lvl1pPr>
          </a:lstStyle>
          <a:p>
            <a:r>
              <a:rPr lang="en-US"/>
              <a:t>Click to edit Master title style</a:t>
            </a:r>
            <a:endParaRPr lang="en-US" dirty="0"/>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F05CD31C-E57F-43B9-8FE9-74DFBB3CF260}"/>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0DA3EB18-201B-4024-A05A-7662FC3234B2}"/>
              </a:ext>
            </a:extLst>
          </p:cNvPr>
          <p:cNvSpPr txBox="1"/>
          <p:nvPr userDrawn="1">
            <p:custDataLst>
              <p:tags r:id="rId6"/>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330244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677082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FDD773F2-53C1-435B-8CEA-43C5941F7314}"/>
              </a:ext>
            </a:extLst>
          </p:cNvPr>
          <p:cNvGrpSpPr/>
          <p:nvPr userDrawn="1"/>
        </p:nvGrpSpPr>
        <p:grpSpPr bwMode="ltGray">
          <a:xfrm>
            <a:off x="-1554" y="0"/>
            <a:ext cx="12193554" cy="6643867"/>
            <a:chOff x="0" y="0"/>
            <a:chExt cx="20104100" cy="10945022"/>
          </a:xfrm>
        </p:grpSpPr>
        <p:sp>
          <p:nvSpPr>
            <p:cNvPr id="19" name="object 4">
              <a:extLst>
                <a:ext uri="{FF2B5EF4-FFF2-40B4-BE49-F238E27FC236}">
                  <a16:creationId xmlns:a16="http://schemas.microsoft.com/office/drawing/2014/main" id="{22D5DE1C-78A4-4AD9-8D87-51D751A456BE}"/>
                </a:ext>
              </a:extLst>
            </p:cNvPr>
            <p:cNvSpPr/>
            <p:nvPr userDrawn="1"/>
          </p:nvSpPr>
          <p:spPr bwMode="ltGray">
            <a:xfrm>
              <a:off x="0" y="0"/>
              <a:ext cx="20104100" cy="7902575"/>
            </a:xfrm>
            <a:custGeom>
              <a:avLst/>
              <a:gdLst/>
              <a:ahLst/>
              <a:cxnLst/>
              <a:rect l="l" t="t" r="r" b="b"/>
              <a:pathLst>
                <a:path w="20104100" h="7902575">
                  <a:moveTo>
                    <a:pt x="0" y="7902353"/>
                  </a:moveTo>
                  <a:lnTo>
                    <a:pt x="20104097" y="7902353"/>
                  </a:lnTo>
                  <a:lnTo>
                    <a:pt x="20104097" y="0"/>
                  </a:lnTo>
                  <a:lnTo>
                    <a:pt x="0" y="0"/>
                  </a:lnTo>
                  <a:lnTo>
                    <a:pt x="0" y="7902353"/>
                  </a:lnTo>
                  <a:close/>
                </a:path>
              </a:pathLst>
            </a:custGeom>
            <a:solidFill>
              <a:srgbClr val="09732D">
                <a:alpha val="90194"/>
              </a:srgbClr>
            </a:solidFill>
          </p:spPr>
          <p:txBody>
            <a:bodyPr wrap="square" lIns="0" tIns="0" rIns="0" bIns="0" rtlCol="0"/>
            <a:lstStyle/>
            <a:p>
              <a:endParaRPr dirty="0"/>
            </a:p>
          </p:txBody>
        </p:sp>
        <p:sp>
          <p:nvSpPr>
            <p:cNvPr id="20" name="object 5">
              <a:extLst>
                <a:ext uri="{FF2B5EF4-FFF2-40B4-BE49-F238E27FC236}">
                  <a16:creationId xmlns:a16="http://schemas.microsoft.com/office/drawing/2014/main" id="{DE28B8F5-DCE8-46BC-8705-9CF12A928D98}"/>
                </a:ext>
              </a:extLst>
            </p:cNvPr>
            <p:cNvSpPr/>
            <p:nvPr userDrawn="1"/>
          </p:nvSpPr>
          <p:spPr bwMode="ltGray">
            <a:xfrm>
              <a:off x="0" y="8122265"/>
              <a:ext cx="20104100" cy="2822757"/>
            </a:xfrm>
            <a:custGeom>
              <a:avLst/>
              <a:gdLst/>
              <a:ahLst/>
              <a:cxnLst/>
              <a:rect l="l" t="t" r="r" b="b"/>
              <a:pathLst>
                <a:path w="20104100" h="2576829">
                  <a:moveTo>
                    <a:pt x="0" y="2576530"/>
                  </a:moveTo>
                  <a:lnTo>
                    <a:pt x="20104097" y="2576530"/>
                  </a:lnTo>
                  <a:lnTo>
                    <a:pt x="20104097" y="0"/>
                  </a:lnTo>
                  <a:lnTo>
                    <a:pt x="0" y="0"/>
                  </a:lnTo>
                  <a:lnTo>
                    <a:pt x="0" y="2576530"/>
                  </a:lnTo>
                  <a:close/>
                </a:path>
              </a:pathLst>
            </a:custGeom>
            <a:solidFill>
              <a:srgbClr val="002B3A"/>
            </a:solidFill>
          </p:spPr>
          <p:txBody>
            <a:bodyPr wrap="square" lIns="0" tIns="0" rIns="0" bIns="0" rtlCol="0"/>
            <a:lstStyle/>
            <a:p>
              <a:endParaRPr dirty="0"/>
            </a:p>
          </p:txBody>
        </p:sp>
      </p:gr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3959" y="2149783"/>
            <a:ext cx="11082528" cy="677108"/>
          </a:xfrm>
        </p:spPr>
        <p:txBody>
          <a:bodyPr vert="horz" anchor="ctr">
            <a:noAutofit/>
          </a:bodyPr>
          <a:lstStyle>
            <a:lvl1pPr algn="ctr">
              <a:lnSpc>
                <a:spcPct val="100000"/>
              </a:lnSpc>
              <a:defRPr sz="4400">
                <a:solidFill>
                  <a:schemeClr val="bg1"/>
                </a:solidFill>
              </a:defRPr>
            </a:lvl1pPr>
          </a:lstStyle>
          <a:p>
            <a:r>
              <a:rPr lang="en-US"/>
              <a:t>Click to edit Master title style</a:t>
            </a:r>
            <a:endParaRPr lang="en-US" dirty="0"/>
          </a:p>
        </p:txBody>
      </p:sp>
      <p:sp>
        <p:nvSpPr>
          <p:cNvPr id="12" name="5. Source" hidden="1">
            <a:extLst>
              <a:ext uri="{FF2B5EF4-FFF2-40B4-BE49-F238E27FC236}">
                <a16:creationId xmlns:a16="http://schemas.microsoft.com/office/drawing/2014/main" id="{5D9D706E-753A-4F42-BEDE-9D43D6E00226}"/>
              </a:ext>
            </a:extLst>
          </p:cNvPr>
          <p:cNvSpPr txBox="1"/>
          <p:nvPr userDrawn="1">
            <p:custDataLst>
              <p:tags r:id="rId4"/>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3" name="object 18">
            <a:extLst>
              <a:ext uri="{FF2B5EF4-FFF2-40B4-BE49-F238E27FC236}">
                <a16:creationId xmlns:a16="http://schemas.microsoft.com/office/drawing/2014/main" id="{78455DC3-62E4-46A2-B2E9-D326A750E3B1}"/>
              </a:ext>
            </a:extLst>
          </p:cNvPr>
          <p:cNvSpPr/>
          <p:nvPr userDrawn="1"/>
        </p:nvSpPr>
        <p:spPr bwMode="ltGray">
          <a:xfrm>
            <a:off x="8490509" y="6524649"/>
            <a:ext cx="2306854"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14" name="object 19">
            <a:extLst>
              <a:ext uri="{FF2B5EF4-FFF2-40B4-BE49-F238E27FC236}">
                <a16:creationId xmlns:a16="http://schemas.microsoft.com/office/drawing/2014/main" id="{1C17A07E-924D-4682-A070-AA6885635172}"/>
              </a:ext>
            </a:extLst>
          </p:cNvPr>
          <p:cNvSpPr/>
          <p:nvPr userDrawn="1"/>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p>
        </p:txBody>
      </p:sp>
      <p:sp>
        <p:nvSpPr>
          <p:cNvPr id="15" name="object 20">
            <a:extLst>
              <a:ext uri="{FF2B5EF4-FFF2-40B4-BE49-F238E27FC236}">
                <a16:creationId xmlns:a16="http://schemas.microsoft.com/office/drawing/2014/main" id="{086A7D8B-9D4C-4C9A-B19E-23A9A3557B2D}"/>
              </a:ext>
            </a:extLst>
          </p:cNvPr>
          <p:cNvSpPr/>
          <p:nvPr userDrawn="1"/>
        </p:nvSpPr>
        <p:spPr bwMode="ltGray">
          <a:xfrm>
            <a:off x="9779266" y="6435965"/>
            <a:ext cx="2412805"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pic>
        <p:nvPicPr>
          <p:cNvPr id="16" name="Picture 527" descr="Become a DC Business — #ObviouslyDC">
            <a:extLst>
              <a:ext uri="{FF2B5EF4-FFF2-40B4-BE49-F238E27FC236}">
                <a16:creationId xmlns:a16="http://schemas.microsoft.com/office/drawing/2014/main" id="{D498682C-C1E1-4E3F-B330-D96BDD1ED67C}"/>
              </a:ext>
            </a:extLst>
          </p:cNvPr>
          <p:cNvPicPr>
            <a:picLocks noChangeAspect="1" noChangeArrowheads="1"/>
          </p:cNvPicPr>
          <p:nvPr userDrawn="1"/>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a:extLst>
              <a:ext uri="{FF2B5EF4-FFF2-40B4-BE49-F238E27FC236}">
                <a16:creationId xmlns:a16="http://schemas.microsoft.com/office/drawing/2014/main" id="{EB725B4A-C132-4E47-B1B1-5ED8ED76F748}"/>
              </a:ext>
            </a:extLst>
          </p:cNvPr>
          <p:cNvSpPr>
            <a:spLocks noChangeArrowheads="1"/>
          </p:cNvSpPr>
          <p:nvPr userDrawn="1">
            <p:custDataLst>
              <p:tags r:id="rId5"/>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0798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02687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45136"/>
            <a:ext cx="9180576" cy="534313"/>
          </a:xfrm>
          <a:prstGeom prst="rect">
            <a:avLst/>
          </a:prstGeom>
        </p:spPr>
        <p:txBody>
          <a:bodyPr vert="horz">
            <a:spAutoFit/>
          </a:bodyPr>
          <a:lstStyle>
            <a:lvl1pPr>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
        <p:nvSpPr>
          <p:cNvPr id="12" name="Slide Number">
            <a:extLst>
              <a:ext uri="{FF2B5EF4-FFF2-40B4-BE49-F238E27FC236}">
                <a16:creationId xmlns:a16="http://schemas.microsoft.com/office/drawing/2014/main" id="{6B5EE67C-993D-41E3-A9D4-A522B46E18BC}"/>
              </a:ext>
            </a:extLst>
          </p:cNvPr>
          <p:cNvSpPr>
            <a:spLocks noChangeArrowheads="1"/>
          </p:cNvSpPr>
          <p:nvPr userDrawn="1">
            <p:custDataLst>
              <p:tags r:id="rId6"/>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bg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A29E02B4-4A58-498E-B798-A84369694CF7}"/>
              </a:ext>
            </a:extLst>
          </p:cNvPr>
          <p:cNvSpPr txBox="1"/>
          <p:nvPr userDrawn="1">
            <p:custDataLst>
              <p:tags r:id="rId7"/>
            </p:custDataLst>
          </p:nvPr>
        </p:nvSpPr>
        <p:spPr>
          <a:xfrm>
            <a:off x="554735" y="6475604"/>
            <a:ext cx="669101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Tree>
    <p:extLst>
      <p:ext uri="{BB962C8B-B14F-4D97-AF65-F5344CB8AC3E}">
        <p14:creationId xmlns:p14="http://schemas.microsoft.com/office/powerpoint/2010/main" val="153626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tags" Target="../tags/tag11.xml"/><Relationship Id="rId18" Type="http://schemas.openxmlformats.org/officeDocument/2006/relationships/tags" Target="../tags/tag16.xml"/><Relationship Id="rId26" Type="http://schemas.openxmlformats.org/officeDocument/2006/relationships/oleObject" Target="../embeddings/oleObject1.bin"/><Relationship Id="rId3" Type="http://schemas.openxmlformats.org/officeDocument/2006/relationships/theme" Target="../theme/theme1.xml"/><Relationship Id="rId21" Type="http://schemas.openxmlformats.org/officeDocument/2006/relationships/tags" Target="../tags/tag19.xml"/><Relationship Id="rId7" Type="http://schemas.openxmlformats.org/officeDocument/2006/relationships/tags" Target="../tags/tag5.xml"/><Relationship Id="rId12" Type="http://schemas.openxmlformats.org/officeDocument/2006/relationships/tags" Target="../tags/tag10.xml"/><Relationship Id="rId17" Type="http://schemas.openxmlformats.org/officeDocument/2006/relationships/tags" Target="../tags/tag15.xml"/><Relationship Id="rId25" Type="http://schemas.openxmlformats.org/officeDocument/2006/relationships/tags" Target="../tags/tag23.xml"/><Relationship Id="rId2" Type="http://schemas.openxmlformats.org/officeDocument/2006/relationships/slideLayout" Target="../slideLayouts/slideLayout2.xml"/><Relationship Id="rId16" Type="http://schemas.openxmlformats.org/officeDocument/2006/relationships/tags" Target="../tags/tag14.xml"/><Relationship Id="rId20" Type="http://schemas.openxmlformats.org/officeDocument/2006/relationships/tags" Target="../tags/tag18.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tags" Target="../tags/tag4.xml"/><Relationship Id="rId11" Type="http://schemas.openxmlformats.org/officeDocument/2006/relationships/tags" Target="../tags/tag9.xml"/><Relationship Id="rId24" Type="http://schemas.openxmlformats.org/officeDocument/2006/relationships/tags" Target="../tags/tag22.xml"/><Relationship Id="rId5" Type="http://schemas.openxmlformats.org/officeDocument/2006/relationships/tags" Target="../tags/tag3.xml"/><Relationship Id="rId15" Type="http://schemas.openxmlformats.org/officeDocument/2006/relationships/tags" Target="../tags/tag13.xml"/><Relationship Id="rId23" Type="http://schemas.openxmlformats.org/officeDocument/2006/relationships/tags" Target="../tags/tag21.xml"/><Relationship Id="rId28" Type="http://schemas.openxmlformats.org/officeDocument/2006/relationships/image" Target="../media/image2.png"/><Relationship Id="rId10" Type="http://schemas.openxmlformats.org/officeDocument/2006/relationships/tags" Target="../tags/tag8.xml"/><Relationship Id="rId19" Type="http://schemas.openxmlformats.org/officeDocument/2006/relationships/tags" Target="../tags/tag17.xml"/><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2.xml"/><Relationship Id="rId22" Type="http://schemas.openxmlformats.org/officeDocument/2006/relationships/tags" Target="../tags/tag20.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microsoft.com/office/2007/relationships/hdphoto" Target="../media/hdphoto1.wdp"/><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2.png"/><Relationship Id="rId2" Type="http://schemas.openxmlformats.org/officeDocument/2006/relationships/theme" Target="../theme/theme2.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slideLayout" Target="../slideLayouts/slideLayout3.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4.emf"/><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oleObject" Target="../embeddings/oleObject4.bin"/><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tags" Target="../tags/tag67.xml"/><Relationship Id="rId39" Type="http://schemas.openxmlformats.org/officeDocument/2006/relationships/tags" Target="../tags/tag80.xml"/><Relationship Id="rId21" Type="http://schemas.openxmlformats.org/officeDocument/2006/relationships/theme" Target="../theme/theme3.xml"/><Relationship Id="rId34" Type="http://schemas.openxmlformats.org/officeDocument/2006/relationships/tags" Target="../tags/tag75.xml"/><Relationship Id="rId42" Type="http://schemas.openxmlformats.org/officeDocument/2006/relationships/oleObject" Target="../embeddings/oleObject6.bin"/><Relationship Id="rId7" Type="http://schemas.openxmlformats.org/officeDocument/2006/relationships/slideLayout" Target="../slideLayouts/slideLayout1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tags" Target="../tags/tag70.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tags" Target="../tags/tag81.xml"/><Relationship Id="rId45" Type="http://schemas.microsoft.com/office/2007/relationships/hdphoto" Target="../media/hdphoto1.wdp"/><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tags" Target="../tags/tag72.xml"/><Relationship Id="rId44"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image" Target="../media/image4.emf"/><Relationship Id="rId8" Type="http://schemas.openxmlformats.org/officeDocument/2006/relationships/slideLayout" Target="../slideLayouts/slideLayout11.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 Id="rId20" Type="http://schemas.openxmlformats.org/officeDocument/2006/relationships/slideLayout" Target="../slideLayouts/slideLayout23.xml"/><Relationship Id="rId41" Type="http://schemas.openxmlformats.org/officeDocument/2006/relationships/tags" Target="../tags/tag82.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image" Target="../media/image1.emf"/><Relationship Id="rId3" Type="http://schemas.openxmlformats.org/officeDocument/2006/relationships/tags" Target="../tags/tag187.xml"/><Relationship Id="rId21" Type="http://schemas.openxmlformats.org/officeDocument/2006/relationships/tags" Target="../tags/tag205.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oleObject" Target="../embeddings/oleObject24.bin"/><Relationship Id="rId2" Type="http://schemas.openxmlformats.org/officeDocument/2006/relationships/theme" Target="../theme/theme4.xml"/><Relationship Id="rId16" Type="http://schemas.openxmlformats.org/officeDocument/2006/relationships/tags" Target="../tags/tag200.xml"/><Relationship Id="rId20" Type="http://schemas.openxmlformats.org/officeDocument/2006/relationships/tags" Target="../tags/tag204.xml"/><Relationship Id="rId1" Type="http://schemas.openxmlformats.org/officeDocument/2006/relationships/slideLayout" Target="../slideLayouts/slideLayout24.xml"/><Relationship Id="rId6" Type="http://schemas.openxmlformats.org/officeDocument/2006/relationships/tags" Target="../tags/tag190.xml"/><Relationship Id="rId11" Type="http://schemas.openxmlformats.org/officeDocument/2006/relationships/tags" Target="../tags/tag195.xml"/><Relationship Id="rId24" Type="http://schemas.openxmlformats.org/officeDocument/2006/relationships/tags" Target="../tags/tag208.xml"/><Relationship Id="rId5" Type="http://schemas.openxmlformats.org/officeDocument/2006/relationships/tags" Target="../tags/tag189.xml"/><Relationship Id="rId15" Type="http://schemas.openxmlformats.org/officeDocument/2006/relationships/tags" Target="../tags/tag199.xml"/><Relationship Id="rId23" Type="http://schemas.openxmlformats.org/officeDocument/2006/relationships/tags" Target="../tags/tag207.xml"/><Relationship Id="rId28" Type="http://schemas.microsoft.com/office/2007/relationships/hdphoto" Target="../media/hdphoto1.wdp"/><Relationship Id="rId10" Type="http://schemas.openxmlformats.org/officeDocument/2006/relationships/tags" Target="../tags/tag194.xml"/><Relationship Id="rId19" Type="http://schemas.openxmlformats.org/officeDocument/2006/relationships/tags" Target="../tags/tag203.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tags" Target="../tags/tag232.xml"/><Relationship Id="rId26" Type="http://schemas.openxmlformats.org/officeDocument/2006/relationships/image" Target="../media/image1.emf"/><Relationship Id="rId3" Type="http://schemas.openxmlformats.org/officeDocument/2006/relationships/tags" Target="../tags/tag217.xml"/><Relationship Id="rId21" Type="http://schemas.openxmlformats.org/officeDocument/2006/relationships/tags" Target="../tags/tag235.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oleObject" Target="../embeddings/oleObject26.bin"/><Relationship Id="rId2" Type="http://schemas.openxmlformats.org/officeDocument/2006/relationships/theme" Target="../theme/theme5.xml"/><Relationship Id="rId16" Type="http://schemas.openxmlformats.org/officeDocument/2006/relationships/tags" Target="../tags/tag230.xml"/><Relationship Id="rId20" Type="http://schemas.openxmlformats.org/officeDocument/2006/relationships/tags" Target="../tags/tag234.xml"/><Relationship Id="rId1" Type="http://schemas.openxmlformats.org/officeDocument/2006/relationships/slideLayout" Target="../slideLayouts/slideLayout2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tags" Target="../tags/tag238.xml"/><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tags" Target="../tags/tag237.xml"/><Relationship Id="rId28" Type="http://schemas.microsoft.com/office/2007/relationships/hdphoto" Target="../media/hdphoto1.wdp"/><Relationship Id="rId10" Type="http://schemas.openxmlformats.org/officeDocument/2006/relationships/tags" Target="../tags/tag224.xml"/><Relationship Id="rId19" Type="http://schemas.openxmlformats.org/officeDocument/2006/relationships/tags" Target="../tags/tag233.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theme" Target="../theme/theme6.xml"/><Relationship Id="rId26" Type="http://schemas.openxmlformats.org/officeDocument/2006/relationships/tags" Target="../tags/tag254.xml"/><Relationship Id="rId39" Type="http://schemas.openxmlformats.org/officeDocument/2006/relationships/oleObject" Target="../embeddings/oleObject28.bin"/><Relationship Id="rId21" Type="http://schemas.openxmlformats.org/officeDocument/2006/relationships/tags" Target="../tags/tag249.xml"/><Relationship Id="rId34" Type="http://schemas.openxmlformats.org/officeDocument/2006/relationships/tags" Target="../tags/tag262.xml"/><Relationship Id="rId42" Type="http://schemas.microsoft.com/office/2007/relationships/hdphoto" Target="../media/hdphoto1.wdp"/><Relationship Id="rId7" Type="http://schemas.openxmlformats.org/officeDocument/2006/relationships/slideLayout" Target="../slideLayouts/slideLayout3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ags" Target="../tags/tag248.xml"/><Relationship Id="rId29" Type="http://schemas.openxmlformats.org/officeDocument/2006/relationships/tags" Target="../tags/tag257.xml"/><Relationship Id="rId41"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ags" Target="../tags/tag252.xml"/><Relationship Id="rId32" Type="http://schemas.openxmlformats.org/officeDocument/2006/relationships/tags" Target="../tags/tag260.xml"/><Relationship Id="rId37" Type="http://schemas.openxmlformats.org/officeDocument/2006/relationships/tags" Target="../tags/tag265.xml"/><Relationship Id="rId40" Type="http://schemas.openxmlformats.org/officeDocument/2006/relationships/image" Target="../media/image4.emf"/><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tags" Target="../tags/tag264.xml"/><Relationship Id="rId10" Type="http://schemas.openxmlformats.org/officeDocument/2006/relationships/slideLayout" Target="../slideLayouts/slideLayout35.xml"/><Relationship Id="rId19" Type="http://schemas.openxmlformats.org/officeDocument/2006/relationships/tags" Target="../tags/tag247.xml"/><Relationship Id="rId31" Type="http://schemas.openxmlformats.org/officeDocument/2006/relationships/tags" Target="../tags/tag25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tags" Target="../tags/tag263.xml"/><Relationship Id="rId8" Type="http://schemas.openxmlformats.org/officeDocument/2006/relationships/slideLayout" Target="../slideLayouts/slideLayout33.xml"/><Relationship Id="rId3" Type="http://schemas.openxmlformats.org/officeDocument/2006/relationships/slideLayout" Target="../slideLayouts/slideLayout28.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ags" Target="../tags/tag253.xml"/><Relationship Id="rId33" Type="http://schemas.openxmlformats.org/officeDocument/2006/relationships/tags" Target="../tags/tag261.xml"/><Relationship Id="rId38" Type="http://schemas.openxmlformats.org/officeDocument/2006/relationships/tags" Target="../tags/tag26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theme" Target="../theme/theme7.xml"/><Relationship Id="rId26" Type="http://schemas.openxmlformats.org/officeDocument/2006/relationships/tags" Target="../tags/tag384.xml"/><Relationship Id="rId39" Type="http://schemas.openxmlformats.org/officeDocument/2006/relationships/oleObject" Target="../embeddings/oleObject46.bin"/><Relationship Id="rId21" Type="http://schemas.openxmlformats.org/officeDocument/2006/relationships/tags" Target="../tags/tag379.xml"/><Relationship Id="rId34" Type="http://schemas.openxmlformats.org/officeDocument/2006/relationships/tags" Target="../tags/tag392.xml"/><Relationship Id="rId42" Type="http://schemas.microsoft.com/office/2007/relationships/hdphoto" Target="../media/hdphoto1.wdp"/><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ags" Target="../tags/tag378.xml"/><Relationship Id="rId29" Type="http://schemas.openxmlformats.org/officeDocument/2006/relationships/tags" Target="../tags/tag387.xml"/><Relationship Id="rId41" Type="http://schemas.openxmlformats.org/officeDocument/2006/relationships/image" Target="../media/image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ags" Target="../tags/tag382.xml"/><Relationship Id="rId32" Type="http://schemas.openxmlformats.org/officeDocument/2006/relationships/tags" Target="../tags/tag390.xml"/><Relationship Id="rId37" Type="http://schemas.openxmlformats.org/officeDocument/2006/relationships/tags" Target="../tags/tag395.xml"/><Relationship Id="rId40" Type="http://schemas.openxmlformats.org/officeDocument/2006/relationships/image" Target="../media/image4.emf"/><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ags" Target="../tags/tag381.xml"/><Relationship Id="rId28" Type="http://schemas.openxmlformats.org/officeDocument/2006/relationships/tags" Target="../tags/tag386.xml"/><Relationship Id="rId36" Type="http://schemas.openxmlformats.org/officeDocument/2006/relationships/tags" Target="../tags/tag394.xml"/><Relationship Id="rId10" Type="http://schemas.openxmlformats.org/officeDocument/2006/relationships/slideLayout" Target="../slideLayouts/slideLayout52.xml"/><Relationship Id="rId19" Type="http://schemas.openxmlformats.org/officeDocument/2006/relationships/tags" Target="../tags/tag377.xml"/><Relationship Id="rId31" Type="http://schemas.openxmlformats.org/officeDocument/2006/relationships/tags" Target="../tags/tag389.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ags" Target="../tags/tag380.xml"/><Relationship Id="rId27" Type="http://schemas.openxmlformats.org/officeDocument/2006/relationships/tags" Target="../tags/tag385.xml"/><Relationship Id="rId30" Type="http://schemas.openxmlformats.org/officeDocument/2006/relationships/tags" Target="../tags/tag388.xml"/><Relationship Id="rId35" Type="http://schemas.openxmlformats.org/officeDocument/2006/relationships/tags" Target="../tags/tag393.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ags" Target="../tags/tag383.xml"/><Relationship Id="rId33" Type="http://schemas.openxmlformats.org/officeDocument/2006/relationships/tags" Target="../tags/tag391.xml"/><Relationship Id="rId38" Type="http://schemas.openxmlformats.org/officeDocument/2006/relationships/tags" Target="../tags/tag396.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507.xml"/><Relationship Id="rId13" Type="http://schemas.openxmlformats.org/officeDocument/2006/relationships/tags" Target="../tags/tag512.xml"/><Relationship Id="rId18" Type="http://schemas.openxmlformats.org/officeDocument/2006/relationships/tags" Target="../tags/tag517.xml"/><Relationship Id="rId26" Type="http://schemas.microsoft.com/office/2007/relationships/hdphoto" Target="../media/hdphoto1.wdp"/><Relationship Id="rId3" Type="http://schemas.openxmlformats.org/officeDocument/2006/relationships/tags" Target="../tags/tag502.xml"/><Relationship Id="rId21" Type="http://schemas.openxmlformats.org/officeDocument/2006/relationships/tags" Target="../tags/tag520.xml"/><Relationship Id="rId7" Type="http://schemas.openxmlformats.org/officeDocument/2006/relationships/tags" Target="../tags/tag506.xml"/><Relationship Id="rId12" Type="http://schemas.openxmlformats.org/officeDocument/2006/relationships/tags" Target="../tags/tag511.xml"/><Relationship Id="rId17" Type="http://schemas.openxmlformats.org/officeDocument/2006/relationships/tags" Target="../tags/tag516.xml"/><Relationship Id="rId25" Type="http://schemas.openxmlformats.org/officeDocument/2006/relationships/image" Target="../media/image2.png"/><Relationship Id="rId2" Type="http://schemas.openxmlformats.org/officeDocument/2006/relationships/theme" Target="../theme/theme8.xml"/><Relationship Id="rId16" Type="http://schemas.openxmlformats.org/officeDocument/2006/relationships/tags" Target="../tags/tag515.xml"/><Relationship Id="rId20" Type="http://schemas.openxmlformats.org/officeDocument/2006/relationships/tags" Target="../tags/tag519.xml"/><Relationship Id="rId1" Type="http://schemas.openxmlformats.org/officeDocument/2006/relationships/slideLayout" Target="../slideLayouts/slideLayout60.xml"/><Relationship Id="rId6" Type="http://schemas.openxmlformats.org/officeDocument/2006/relationships/tags" Target="../tags/tag505.xml"/><Relationship Id="rId11" Type="http://schemas.openxmlformats.org/officeDocument/2006/relationships/tags" Target="../tags/tag510.xml"/><Relationship Id="rId24" Type="http://schemas.openxmlformats.org/officeDocument/2006/relationships/image" Target="../media/image4.emf"/><Relationship Id="rId5" Type="http://schemas.openxmlformats.org/officeDocument/2006/relationships/tags" Target="../tags/tag504.xml"/><Relationship Id="rId15" Type="http://schemas.openxmlformats.org/officeDocument/2006/relationships/tags" Target="../tags/tag514.xml"/><Relationship Id="rId23" Type="http://schemas.openxmlformats.org/officeDocument/2006/relationships/oleObject" Target="../embeddings/oleObject64.bin"/><Relationship Id="rId10" Type="http://schemas.openxmlformats.org/officeDocument/2006/relationships/tags" Target="../tags/tag509.xml"/><Relationship Id="rId19" Type="http://schemas.openxmlformats.org/officeDocument/2006/relationships/tags" Target="../tags/tag518.xml"/><Relationship Id="rId4" Type="http://schemas.openxmlformats.org/officeDocument/2006/relationships/tags" Target="../tags/tag503.xml"/><Relationship Id="rId9" Type="http://schemas.openxmlformats.org/officeDocument/2006/relationships/tags" Target="../tags/tag508.xml"/><Relationship Id="rId14" Type="http://schemas.openxmlformats.org/officeDocument/2006/relationships/tags" Target="../tags/tag513.xml"/><Relationship Id="rId22" Type="http://schemas.openxmlformats.org/officeDocument/2006/relationships/tags" Target="../tags/tag52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9.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4"/>
            </p:custDataLst>
            <p:extLst>
              <p:ext uri="{D42A27DB-BD31-4B8C-83A1-F6EECF244321}">
                <p14:modId xmlns:p14="http://schemas.microsoft.com/office/powerpoint/2010/main" val="3111497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592" imgH="591" progId="TCLayout.ActiveDocument.1">
                  <p:embed/>
                </p:oleObj>
              </mc:Choice>
              <mc:Fallback>
                <p:oleObj name="think-cell Slide" r:id="rId26"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5"/>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6"/>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7"/>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8"/>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latin typeface="Arial" panose="020B0604020202020204" pitchFamily="34" charset="0"/>
                <a:cs typeface="Arial" panose="020B0604020202020204" pitchFamily="34" charset="0"/>
                <a:sym typeface="Arial" panose="020B0604020202020204" pitchFamily="34" charset="0"/>
              </a:rPr>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178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latin typeface="Arial" panose="020B0604020202020204" pitchFamily="34" charset="0"/>
                <a:cs typeface="Arial" panose="020B0604020202020204" pitchFamily="34" charset="0"/>
                <a:sym typeface="Arial" panose="020B0604020202020204" pitchFamily="34" charset="0"/>
              </a:rPr>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9"/>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Above Chart Exhibit Title</a:t>
            </a:r>
          </a:p>
          <a:p>
            <a:pPr lvl="0"/>
            <a:r>
              <a:rPr lang="en-US" b="0" dirty="0">
                <a:latin typeface="Arial" panose="020B0604020202020204" pitchFamily="34" charset="0"/>
                <a:cs typeface="Arial" panose="020B0604020202020204" pitchFamily="34" charset="0"/>
                <a:sym typeface="Arial" panose="020B0604020202020204" pitchFamily="34" charset="0"/>
              </a:rPr>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63121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6" name="LegendBoxes" hidden="1">
            <a:extLst>
              <a:ext uri="{FF2B5EF4-FFF2-40B4-BE49-F238E27FC236}">
                <a16:creationId xmlns:a16="http://schemas.microsoft.com/office/drawing/2014/main" id="{CA80CD28-3EF4-4915-9BF7-634974957739}"/>
              </a:ext>
            </a:extLst>
          </p:cNvPr>
          <p:cNvGrpSpPr/>
          <p:nvPr userDrawn="1"/>
        </p:nvGrpSpPr>
        <p:grpSpPr>
          <a:xfrm>
            <a:off x="10714801" y="4381500"/>
            <a:ext cx="922463" cy="1717282"/>
            <a:chOff x="10554770" y="4322824"/>
            <a:chExt cx="922463" cy="1717282"/>
          </a:xfrm>
        </p:grpSpPr>
        <p:sp>
          <p:nvSpPr>
            <p:cNvPr id="147" name="RectangleLegend1" hidden="1">
              <a:extLst>
                <a:ext uri="{FF2B5EF4-FFF2-40B4-BE49-F238E27FC236}">
                  <a16:creationId xmlns:a16="http://schemas.microsoft.com/office/drawing/2014/main" id="{A9258E4F-75C4-4A89-A1CC-E9ABEDBBE090}"/>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48" name="RectangleLegend2" hidden="1">
              <a:extLst>
                <a:ext uri="{FF2B5EF4-FFF2-40B4-BE49-F238E27FC236}">
                  <a16:creationId xmlns:a16="http://schemas.microsoft.com/office/drawing/2014/main" id="{629FBB7E-CCA4-4A6A-9A9E-72DD295C318F}"/>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49" name="RectangleLegend3" hidden="1">
              <a:extLst>
                <a:ext uri="{FF2B5EF4-FFF2-40B4-BE49-F238E27FC236}">
                  <a16:creationId xmlns:a16="http://schemas.microsoft.com/office/drawing/2014/main" id="{D5C4B8B6-83E3-4861-8E5D-A2B7BC48A781}"/>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50" name="RectangleLegend4" hidden="1">
              <a:extLst>
                <a:ext uri="{FF2B5EF4-FFF2-40B4-BE49-F238E27FC236}">
                  <a16:creationId xmlns:a16="http://schemas.microsoft.com/office/drawing/2014/main" id="{3D45EE2F-3E39-49B6-8580-A6E9607022B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51" name="RectangleLegend5" hidden="1">
              <a:extLst>
                <a:ext uri="{FF2B5EF4-FFF2-40B4-BE49-F238E27FC236}">
                  <a16:creationId xmlns:a16="http://schemas.microsoft.com/office/drawing/2014/main" id="{08317AA8-2224-4789-AAC3-EECCB68C04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52" name="Legend1" hidden="1">
              <a:extLst>
                <a:ext uri="{FF2B5EF4-FFF2-40B4-BE49-F238E27FC236}">
                  <a16:creationId xmlns:a16="http://schemas.microsoft.com/office/drawing/2014/main" id="{7DD7D612-3E47-4C7C-BA4D-C06CD30EC83F}"/>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53" name="Legend2" hidden="1">
              <a:extLst>
                <a:ext uri="{FF2B5EF4-FFF2-40B4-BE49-F238E27FC236}">
                  <a16:creationId xmlns:a16="http://schemas.microsoft.com/office/drawing/2014/main" id="{55685C12-E6E9-4092-B6CC-9D7495D65670}"/>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54" name="Legend3" hidden="1">
              <a:extLst>
                <a:ext uri="{FF2B5EF4-FFF2-40B4-BE49-F238E27FC236}">
                  <a16:creationId xmlns:a16="http://schemas.microsoft.com/office/drawing/2014/main" id="{F1988BE7-89A4-4D07-A1ED-195C8AC41ADD}"/>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55" name="Legend4" hidden="1">
              <a:extLst>
                <a:ext uri="{FF2B5EF4-FFF2-40B4-BE49-F238E27FC236}">
                  <a16:creationId xmlns:a16="http://schemas.microsoft.com/office/drawing/2014/main" id="{EE9D9493-CA21-4DDD-A068-EDAF3F4E511C}"/>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56" name="Legend5" hidden="1">
              <a:extLst>
                <a:ext uri="{FF2B5EF4-FFF2-40B4-BE49-F238E27FC236}">
                  <a16:creationId xmlns:a16="http://schemas.microsoft.com/office/drawing/2014/main" id="{57B64ECE-D574-4BD7-A59C-F431A55C2B51}"/>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grpSp>
        <p:nvGrpSpPr>
          <p:cNvPr id="157" name="LegendLines" hidden="1">
            <a:extLst>
              <a:ext uri="{FF2B5EF4-FFF2-40B4-BE49-F238E27FC236}">
                <a16:creationId xmlns:a16="http://schemas.microsoft.com/office/drawing/2014/main" id="{1F19BD56-5DB3-42EB-98D4-216C1FC9730F}"/>
              </a:ext>
            </a:extLst>
          </p:cNvPr>
          <p:cNvGrpSpPr/>
          <p:nvPr userDrawn="1"/>
        </p:nvGrpSpPr>
        <p:grpSpPr>
          <a:xfrm>
            <a:off x="10317304" y="3150831"/>
            <a:ext cx="1319960" cy="958286"/>
            <a:chOff x="10162879" y="3243772"/>
            <a:chExt cx="1319960" cy="958286"/>
          </a:xfrm>
        </p:grpSpPr>
        <p:sp>
          <p:nvSpPr>
            <p:cNvPr id="158" name="Legend1" hidden="1">
              <a:extLst>
                <a:ext uri="{FF2B5EF4-FFF2-40B4-BE49-F238E27FC236}">
                  <a16:creationId xmlns:a16="http://schemas.microsoft.com/office/drawing/2014/main" id="{B84E515F-C591-467F-84BD-754EC7AD41C6}"/>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59" name="Legend2" hidden="1">
              <a:extLst>
                <a:ext uri="{FF2B5EF4-FFF2-40B4-BE49-F238E27FC236}">
                  <a16:creationId xmlns:a16="http://schemas.microsoft.com/office/drawing/2014/main" id="{611D38EC-F66D-459F-B2B9-4DDA00E5DB91}"/>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60" name="Legend3" hidden="1">
              <a:extLst>
                <a:ext uri="{FF2B5EF4-FFF2-40B4-BE49-F238E27FC236}">
                  <a16:creationId xmlns:a16="http://schemas.microsoft.com/office/drawing/2014/main" id="{57AB098F-BA34-455C-AA42-FF57CC8D95F5}"/>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61" name="LineLegend3" hidden="1">
              <a:extLst>
                <a:ext uri="{FF2B5EF4-FFF2-40B4-BE49-F238E27FC236}">
                  <a16:creationId xmlns:a16="http://schemas.microsoft.com/office/drawing/2014/main" id="{CC5E72DA-DB21-4568-A2DE-DD6A216DEF1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62" name="LineLegend2" hidden="1">
              <a:extLst>
                <a:ext uri="{FF2B5EF4-FFF2-40B4-BE49-F238E27FC236}">
                  <a16:creationId xmlns:a16="http://schemas.microsoft.com/office/drawing/2014/main" id="{65D3C402-CF40-4272-BD58-0FF694AFC03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63" name="LineLegend1" hidden="1">
              <a:extLst>
                <a:ext uri="{FF2B5EF4-FFF2-40B4-BE49-F238E27FC236}">
                  <a16:creationId xmlns:a16="http://schemas.microsoft.com/office/drawing/2014/main" id="{3F84A50F-7964-4BEC-B4EF-EF5E1102150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64" name="LegendMoons" hidden="1">
            <a:extLst>
              <a:ext uri="{FF2B5EF4-FFF2-40B4-BE49-F238E27FC236}">
                <a16:creationId xmlns:a16="http://schemas.microsoft.com/office/drawing/2014/main" id="{B560982C-8987-4462-A095-C8D134C83C50}"/>
              </a:ext>
            </a:extLst>
          </p:cNvPr>
          <p:cNvGrpSpPr/>
          <p:nvPr userDrawn="1"/>
        </p:nvGrpSpPr>
        <p:grpSpPr>
          <a:xfrm>
            <a:off x="10684859" y="1146588"/>
            <a:ext cx="948949" cy="1731859"/>
            <a:chOff x="7716535" y="2630582"/>
            <a:chExt cx="948949" cy="1731859"/>
          </a:xfrm>
        </p:grpSpPr>
        <p:sp>
          <p:nvSpPr>
            <p:cNvPr id="165" name="Legend1" hidden="1">
              <a:extLst>
                <a:ext uri="{FF2B5EF4-FFF2-40B4-BE49-F238E27FC236}">
                  <a16:creationId xmlns:a16="http://schemas.microsoft.com/office/drawing/2014/main" id="{C4D9749B-0959-46A9-973D-986CBC4AA245}"/>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66" name="Legend2" hidden="1">
              <a:extLst>
                <a:ext uri="{FF2B5EF4-FFF2-40B4-BE49-F238E27FC236}">
                  <a16:creationId xmlns:a16="http://schemas.microsoft.com/office/drawing/2014/main" id="{6A71D10E-A6BB-4ABC-8378-681F7A11E5F1}"/>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67" name="Legend3" hidden="1">
              <a:extLst>
                <a:ext uri="{FF2B5EF4-FFF2-40B4-BE49-F238E27FC236}">
                  <a16:creationId xmlns:a16="http://schemas.microsoft.com/office/drawing/2014/main" id="{ED2199B6-C571-4B15-9481-E19643A52CD0}"/>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8" name="Legend4" hidden="1">
              <a:extLst>
                <a:ext uri="{FF2B5EF4-FFF2-40B4-BE49-F238E27FC236}">
                  <a16:creationId xmlns:a16="http://schemas.microsoft.com/office/drawing/2014/main" id="{11579D41-2DC6-414B-837D-301BFA652A1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9" name="Legend5" hidden="1">
              <a:extLst>
                <a:ext uri="{FF2B5EF4-FFF2-40B4-BE49-F238E27FC236}">
                  <a16:creationId xmlns:a16="http://schemas.microsoft.com/office/drawing/2014/main" id="{DD22A3C5-812F-47B1-8523-78296A84FA4A}"/>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nvGrpSpPr>
            <p:cNvPr id="210" name="MoonLegend1" hidden="1">
              <a:extLst>
                <a:ext uri="{FF2B5EF4-FFF2-40B4-BE49-F238E27FC236}">
                  <a16:creationId xmlns:a16="http://schemas.microsoft.com/office/drawing/2014/main" id="{42B49E20-8EFD-466E-8E85-81E91AD49093}"/>
                </a:ext>
              </a:extLst>
            </p:cNvPr>
            <p:cNvGrpSpPr>
              <a:grpSpLocks noChangeAspect="1"/>
            </p:cNvGrpSpPr>
            <p:nvPr>
              <p:custDataLst>
                <p:tags r:id="rId11"/>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11541753-25B6-4AA2-815D-65F572773663}"/>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4" name="Arc 223" hidden="1">
                <a:extLst>
                  <a:ext uri="{FF2B5EF4-FFF2-40B4-BE49-F238E27FC236}">
                    <a16:creationId xmlns:a16="http://schemas.microsoft.com/office/drawing/2014/main" id="{4EC3CEF4-FB65-45E5-808E-93386A1FA66B}"/>
                  </a:ext>
                </a:extLst>
              </p:cNvPr>
              <p:cNvSpPr/>
              <p:nvPr>
                <p:custDataLst>
                  <p:tags r:id="rId25"/>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11" name="MoonLegend2" hidden="1">
              <a:extLst>
                <a:ext uri="{FF2B5EF4-FFF2-40B4-BE49-F238E27FC236}">
                  <a16:creationId xmlns:a16="http://schemas.microsoft.com/office/drawing/2014/main" id="{32647263-AD77-4208-8C64-6A3C49C07EFE}"/>
                </a:ext>
              </a:extLst>
            </p:cNvPr>
            <p:cNvGrpSpPr>
              <a:grpSpLocks noChangeAspect="1"/>
            </p:cNvGrpSpPr>
            <p:nvPr>
              <p:custDataLst>
                <p:tags r:id="rId12"/>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125A56E4-B07A-48E1-9650-74F2C5B5B7E4}"/>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Arc 221" hidden="1">
                <a:extLst>
                  <a:ext uri="{FF2B5EF4-FFF2-40B4-BE49-F238E27FC236}">
                    <a16:creationId xmlns:a16="http://schemas.microsoft.com/office/drawing/2014/main" id="{8F6B6081-7B70-4333-B3A0-F9755A6A0F18}"/>
                  </a:ext>
                </a:extLst>
              </p:cNvPr>
              <p:cNvSpPr/>
              <p:nvPr>
                <p:custDataLst>
                  <p:tags r:id="rId23"/>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12" name="MoonLegend3" hidden="1">
              <a:extLst>
                <a:ext uri="{FF2B5EF4-FFF2-40B4-BE49-F238E27FC236}">
                  <a16:creationId xmlns:a16="http://schemas.microsoft.com/office/drawing/2014/main" id="{833E20E0-C05D-4C67-8938-DA688F1D367B}"/>
                </a:ext>
              </a:extLst>
            </p:cNvPr>
            <p:cNvGrpSpPr>
              <a:grpSpLocks noChangeAspect="1"/>
            </p:cNvGrpSpPr>
            <p:nvPr>
              <p:custDataLst>
                <p:tags r:id="rId13"/>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42E1583C-9F4C-4436-9380-E5120FA5A0EF}"/>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Arc 219" hidden="1">
                <a:extLst>
                  <a:ext uri="{FF2B5EF4-FFF2-40B4-BE49-F238E27FC236}">
                    <a16:creationId xmlns:a16="http://schemas.microsoft.com/office/drawing/2014/main" id="{FEB216D0-946A-4444-870F-B58509CA508B}"/>
                  </a:ext>
                </a:extLst>
              </p:cNvPr>
              <p:cNvSpPr/>
              <p:nvPr>
                <p:custDataLst>
                  <p:tags r:id="rId21"/>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13" name="MoonLegend4" hidden="1">
              <a:extLst>
                <a:ext uri="{FF2B5EF4-FFF2-40B4-BE49-F238E27FC236}">
                  <a16:creationId xmlns:a16="http://schemas.microsoft.com/office/drawing/2014/main" id="{DF51617B-20D2-4C60-9C63-890BDD127DE4}"/>
                </a:ext>
              </a:extLst>
            </p:cNvPr>
            <p:cNvGrpSpPr>
              <a:grpSpLocks noChangeAspect="1"/>
            </p:cNvGrpSpPr>
            <p:nvPr>
              <p:custDataLst>
                <p:tags r:id="rId14"/>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A5AE6849-4983-4BBD-9A28-31482D642893}"/>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Arc 217" hidden="1">
                <a:extLst>
                  <a:ext uri="{FF2B5EF4-FFF2-40B4-BE49-F238E27FC236}">
                    <a16:creationId xmlns:a16="http://schemas.microsoft.com/office/drawing/2014/main" id="{D294B07E-34FC-4ED9-926E-0F5ECBD5738C}"/>
                  </a:ext>
                </a:extLst>
              </p:cNvPr>
              <p:cNvSpPr/>
              <p:nvPr>
                <p:custDataLst>
                  <p:tags r:id="rId19"/>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14" name="MoonLegend5" hidden="1">
              <a:extLst>
                <a:ext uri="{FF2B5EF4-FFF2-40B4-BE49-F238E27FC236}">
                  <a16:creationId xmlns:a16="http://schemas.microsoft.com/office/drawing/2014/main" id="{563A7D1E-53F1-45EB-B9AF-4DB0B7ED0051}"/>
                </a:ext>
              </a:extLst>
            </p:cNvPr>
            <p:cNvGrpSpPr>
              <a:grpSpLocks noChangeAspect="1"/>
            </p:cNvGrpSpPr>
            <p:nvPr>
              <p:custDataLst>
                <p:tags r:id="rId15"/>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CFB6EC74-DC19-4C14-B951-286AC8AFD9D6}"/>
                  </a:ext>
                </a:extLst>
              </p:cNvPr>
              <p:cNvSpPr/>
              <p:nvPr>
                <p:custDataLst>
                  <p:tags r:id="rId1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6" name="Arc 215" hidden="1">
                <a:extLst>
                  <a:ext uri="{FF2B5EF4-FFF2-40B4-BE49-F238E27FC236}">
                    <a16:creationId xmlns:a16="http://schemas.microsoft.com/office/drawing/2014/main" id="{6A8D9835-5612-4262-A8E1-FDD5B94ACE5E}"/>
                  </a:ext>
                </a:extLst>
              </p:cNvPr>
              <p:cNvSpPr/>
              <p:nvPr>
                <p:custDataLst>
                  <p:tags r:id="rId17"/>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sp>
        <p:nvSpPr>
          <p:cNvPr id="170" name="object 18">
            <a:extLst>
              <a:ext uri="{FF2B5EF4-FFF2-40B4-BE49-F238E27FC236}">
                <a16:creationId xmlns:a16="http://schemas.microsoft.com/office/drawing/2014/main" id="{83183FEC-F9D6-449E-9790-4058CD536E11}"/>
              </a:ext>
            </a:extLst>
          </p:cNvPr>
          <p:cNvSpPr/>
          <p:nvPr userDrawn="1"/>
        </p:nvSpPr>
        <p:spPr>
          <a:xfrm>
            <a:off x="8387546" y="6524649"/>
            <a:ext cx="2409817"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1" name="object 19">
            <a:extLst>
              <a:ext uri="{FF2B5EF4-FFF2-40B4-BE49-F238E27FC236}">
                <a16:creationId xmlns:a16="http://schemas.microsoft.com/office/drawing/2014/main" id="{61E6217D-5EBC-4D8F-A9ED-61E30817A5E6}"/>
              </a:ext>
            </a:extLst>
          </p:cNvPr>
          <p:cNvSpPr/>
          <p:nvPr userDrawn="1"/>
        </p:nvSpPr>
        <p:spPr>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chemeClr val="bg1"/>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2" name="object 20">
            <a:extLst>
              <a:ext uri="{FF2B5EF4-FFF2-40B4-BE49-F238E27FC236}">
                <a16:creationId xmlns:a16="http://schemas.microsoft.com/office/drawing/2014/main" id="{FAE3826B-FCDC-40A0-B61E-87F17BA7C513}"/>
              </a:ext>
            </a:extLst>
          </p:cNvPr>
          <p:cNvSpPr/>
          <p:nvPr userDrawn="1"/>
        </p:nvSpPr>
        <p:spPr>
          <a:xfrm>
            <a:off x="9671574" y="6435965"/>
            <a:ext cx="2520497"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pic>
        <p:nvPicPr>
          <p:cNvPr id="175" name="Picture 527" descr="Become a DC Business — #ObviouslyDC">
            <a:extLst>
              <a:ext uri="{FF2B5EF4-FFF2-40B4-BE49-F238E27FC236}">
                <a16:creationId xmlns:a16="http://schemas.microsoft.com/office/drawing/2014/main" id="{B8B6EF2D-C12B-42ED-8679-83E3225ADA25}"/>
              </a:ext>
            </a:extLst>
          </p:cNvPr>
          <p:cNvPicPr>
            <a:picLocks noChangeAspect="1" noChangeArrowheads="1"/>
          </p:cNvPicPr>
          <p:nvPr userDrawn="1"/>
        </p:nvPicPr>
        <p:blipFill>
          <a:blip r:embed="rId28" cstate="screen">
            <a:extLst>
              <a:ext uri="{BEBA8EAE-BF5A-486C-A8C5-ECC9F3942E4B}">
                <a14:imgProps xmlns:a14="http://schemas.microsoft.com/office/drawing/2010/main">
                  <a14:imgLayer r:embed="rId2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79" name="object 23">
            <a:extLst>
              <a:ext uri="{FF2B5EF4-FFF2-40B4-BE49-F238E27FC236}">
                <a16:creationId xmlns:a16="http://schemas.microsoft.com/office/drawing/2014/main" id="{7A1B2742-7802-4FFF-8276-0447D304B2E0}"/>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81" name="Slide Number">
            <a:extLst>
              <a:ext uri="{FF2B5EF4-FFF2-40B4-BE49-F238E27FC236}">
                <a16:creationId xmlns:a16="http://schemas.microsoft.com/office/drawing/2014/main" id="{C25C3B6D-95FF-4D62-952A-39D937811A24}"/>
              </a:ext>
            </a:extLst>
          </p:cNvPr>
          <p:cNvSpPr>
            <a:spLocks noChangeArrowheads="1"/>
          </p:cNvSpPr>
          <p:nvPr userDrawn="1">
            <p:custDataLst>
              <p:tags r:id="rId10"/>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47111327"/>
      </p:ext>
    </p:extLst>
  </p:cSld>
  <p:clrMap bg1="lt1" tx1="dk1" bg2="lt2" tx2="dk2" accent1="accent1" accent2="accent2" accent3="accent3" accent4="accent4" accent5="accent5" accent6="accent6" hlink="hlink" folHlink="folHlink"/>
  <p:sldLayoutIdLst>
    <p:sldLayoutId id="2147483888" r:id="rId1"/>
    <p:sldLayoutId id="2147483895" r:id="rId2"/>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3"/>
            </p:custDataLst>
            <p:extLst>
              <p:ext uri="{D42A27DB-BD31-4B8C-83A1-F6EECF244321}">
                <p14:modId xmlns:p14="http://schemas.microsoft.com/office/powerpoint/2010/main" val="2148916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13" imgH="416" progId="TCLayout.ActiveDocument.1">
                  <p:embed/>
                </p:oleObj>
              </mc:Choice>
              <mc:Fallback>
                <p:oleObj name="think-cell Slide" r:id="rId2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50" name="object 18">
            <a:extLst>
              <a:ext uri="{FF2B5EF4-FFF2-40B4-BE49-F238E27FC236}">
                <a16:creationId xmlns:a16="http://schemas.microsoft.com/office/drawing/2014/main" id="{3A2BCDE3-CC40-4846-9C29-805CF9303E27}"/>
              </a:ext>
            </a:extLst>
          </p:cNvPr>
          <p:cNvSpPr/>
          <p:nvPr/>
        </p:nvSpPr>
        <p:spPr bwMode="ltGray">
          <a:xfrm>
            <a:off x="8446337" y="6524649"/>
            <a:ext cx="2351026"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1" name="object 19">
            <a:extLst>
              <a:ext uri="{FF2B5EF4-FFF2-40B4-BE49-F238E27FC236}">
                <a16:creationId xmlns:a16="http://schemas.microsoft.com/office/drawing/2014/main" id="{52B14DB3-A0D8-4D74-83DD-AFA423828DD7}"/>
              </a:ext>
            </a:extLst>
          </p:cNvPr>
          <p:cNvSpPr/>
          <p:nvPr/>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2" name="object 20">
            <a:extLst>
              <a:ext uri="{FF2B5EF4-FFF2-40B4-BE49-F238E27FC236}">
                <a16:creationId xmlns:a16="http://schemas.microsoft.com/office/drawing/2014/main" id="{5FC703CA-76AA-4BF6-8F13-28F8A0DBBAC0}"/>
              </a:ext>
            </a:extLst>
          </p:cNvPr>
          <p:cNvSpPr/>
          <p:nvPr/>
        </p:nvSpPr>
        <p:spPr bwMode="ltGray">
          <a:xfrm>
            <a:off x="9733066" y="6435965"/>
            <a:ext cx="2459006"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latin typeface="Arial" panose="020B0604020202020204" pitchFamily="34" charset="0"/>
                <a:cs typeface="Arial" panose="020B0604020202020204" pitchFamily="34" charset="0"/>
                <a:sym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userDrawn="1">
            <p:ph type="title"/>
            <p:custDataLst>
              <p:tags r:id="rId6"/>
            </p:custDataLst>
          </p:nvPr>
        </p:nvSpPr>
        <p:spPr>
          <a:xfrm>
            <a:off x="554736" y="519011"/>
            <a:ext cx="11082528" cy="384721"/>
          </a:xfrm>
          <a:prstGeom prst="rect">
            <a:avLst/>
          </a:prstGeom>
        </p:spPr>
        <p:txBody>
          <a:bodyPr vert="horz" wrap="square" lIns="0" tIns="0" rIns="0" bIns="0" rtlCol="0" anchor="b" anchorCtr="0">
            <a:sp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178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7"/>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Above Chart Exhibit Title</a:t>
            </a:r>
          </a:p>
          <a:p>
            <a:pPr lvl="0"/>
            <a:r>
              <a:rPr lang="en-US" b="0" dirty="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userDrawn="1">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3EF12DEA-A8AD-45DC-9930-16E29EF5D921}"/>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E756F12A-2B9D-42B5-AC5A-F76790ACDF0C}"/>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8FD1A8BE-4185-4D21-A01B-01CCDB3C093E}"/>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87E54023-A7E5-40DF-96A4-17B2717F853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6A8B35CF-7CB7-4B3D-953F-0C102548AA4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F024F759-5C4C-49E9-A579-93F7797ADFC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6F090986-109F-440A-8D1C-95C4D3010A4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442381CC-9FA5-4C01-80A5-24FAC5F98BB8}"/>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8DD19081-498D-46E7-8F4A-A3471F57102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1F712181-A04C-4EF2-B4DB-DCCFC93CEFFE}"/>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52E4DB4B-538D-4312-BF11-00B95237FF25}"/>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BE1B5BE4-F3E3-4D86-A486-F5B3F85BFB9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EAA9174-A908-4452-AA41-3602447B79D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D25FAD1D-912A-4D8D-ADAD-6487364DEB99}"/>
                </a:ext>
              </a:extLst>
            </p:cNvPr>
            <p:cNvGrpSpPr>
              <a:grpSpLocks noChangeAspect="1"/>
            </p:cNvGrpSpPr>
            <p:nvPr>
              <p:custDataLst>
                <p:tags r:id="rId8"/>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BFDE05AC-C14C-4A5F-88E0-560587A8D9D1}"/>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DB561C0E-6D90-4954-91BB-5FF1CC7EE206}"/>
                  </a:ext>
                </a:extLst>
              </p:cNvPr>
              <p:cNvSpPr/>
              <p:nvPr>
                <p:custDataLst>
                  <p:tags r:id="rId2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CFEE06B7-7D84-4285-B6BF-5FA510647054}"/>
                </a:ext>
              </a:extLst>
            </p:cNvPr>
            <p:cNvGrpSpPr>
              <a:grpSpLocks noChangeAspect="1"/>
            </p:cNvGrpSpPr>
            <p:nvPr>
              <p:custDataLst>
                <p:tags r:id="rId9"/>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31A45B9-439C-4209-815D-1132E23D1ECB}"/>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675F7643-E557-4CF0-B2A3-09122DA51500}"/>
                  </a:ext>
                </a:extLst>
              </p:cNvPr>
              <p:cNvSpPr/>
              <p:nvPr>
                <p:custDataLst>
                  <p:tags r:id="rId2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E7500E21-C91A-4BA2-A352-7AF5A51AD652}"/>
                </a:ext>
              </a:extLst>
            </p:cNvPr>
            <p:cNvGrpSpPr>
              <a:grpSpLocks noChangeAspect="1"/>
            </p:cNvGrpSpPr>
            <p:nvPr>
              <p:custDataLst>
                <p:tags r:id="rId10"/>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F3C796BC-D3BC-4FA6-AAF8-98729490344D}"/>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7AA06FE2-0EC8-45A7-9099-D529D626967B}"/>
                  </a:ext>
                </a:extLst>
              </p:cNvPr>
              <p:cNvSpPr/>
              <p:nvPr>
                <p:custDataLst>
                  <p:tags r:id="rId1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DDDBE0FE-29F3-4D84-A1A1-72242C1097DE}"/>
                </a:ext>
              </a:extLst>
            </p:cNvPr>
            <p:cNvGrpSpPr>
              <a:grpSpLocks noChangeAspect="1"/>
            </p:cNvGrpSpPr>
            <p:nvPr>
              <p:custDataLst>
                <p:tags r:id="rId11"/>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AF030F28-71EC-4FE5-A89D-AC5FDB7A0B11}"/>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2EFE1010-06EB-4252-AFB6-0C380258A765}"/>
                  </a:ext>
                </a:extLst>
              </p:cNvPr>
              <p:cNvSpPr/>
              <p:nvPr>
                <p:custDataLst>
                  <p:tags r:id="rId1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753A9208-BBFD-47DD-8489-8C83E775BD25}"/>
                </a:ext>
              </a:extLst>
            </p:cNvPr>
            <p:cNvGrpSpPr>
              <a:grpSpLocks noChangeAspect="1"/>
            </p:cNvGrpSpPr>
            <p:nvPr>
              <p:custDataLst>
                <p:tags r:id="rId12"/>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73806C62-49D2-4ED7-B978-D01EE75A0A6E}"/>
                  </a:ext>
                </a:extLst>
              </p:cNvPr>
              <p:cNvSpPr/>
              <p:nvPr>
                <p:custDataLst>
                  <p:tags r:id="rId1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AFF6BB63-60A6-44EA-81C9-D8D11381666A}"/>
                  </a:ext>
                </a:extLst>
              </p:cNvPr>
              <p:cNvSpPr/>
              <p:nvPr>
                <p:custDataLst>
                  <p:tags r:id="rId1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16CC05F0-04BE-4B3C-B433-7C611B9BE319}"/>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BF10090-C453-4BAD-9A9B-79EFA6D0D9C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7FB312B-AB92-4726-AD5D-C224A00EF7FE}"/>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681E40E9-90C5-409C-BCD4-105BDCD8327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4ECB1598-6B6A-47C3-8E00-226EA12C3F6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5D8CB506-FABC-464C-B08D-C19D959AFBD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6C71BE16-D852-4455-81EF-C12897E862FF}"/>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512D6109-3900-4BEF-82B4-CFBE28B9E0E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4007812F-8CE5-4FE3-A76E-60CC2B2FCC26}"/>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0D90D997-15B8-4351-8FD4-220CE51F0FF1}"/>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26DF2AD0-DEF5-4588-A1E4-6043FE7787B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bject 23">
            <a:extLst>
              <a:ext uri="{FF2B5EF4-FFF2-40B4-BE49-F238E27FC236}">
                <a16:creationId xmlns:a16="http://schemas.microsoft.com/office/drawing/2014/main" id="{A9402EDF-E9AE-4213-B765-4C4565BE1E51}"/>
              </a:ext>
            </a:extLst>
          </p:cNvPr>
          <p:cNvSpPr/>
          <p:nvPr userDrawn="1"/>
        </p:nvSpPr>
        <p:spPr bwMode="ltGray">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pic>
        <p:nvPicPr>
          <p:cNvPr id="159" name="Picture 527" descr="Become a DC Business — #ObviouslyDC">
            <a:extLst>
              <a:ext uri="{FF2B5EF4-FFF2-40B4-BE49-F238E27FC236}">
                <a16:creationId xmlns:a16="http://schemas.microsoft.com/office/drawing/2014/main" id="{29E99BF7-73C3-40D2-BC23-8D2DDEEB4A4B}"/>
              </a:ext>
            </a:extLst>
          </p:cNvPr>
          <p:cNvPicPr>
            <a:picLocks noChangeAspect="1" noChangeArrowheads="1"/>
          </p:cNvPicPr>
          <p:nvPr userDrawn="1"/>
        </p:nvPicPr>
        <p:blipFill>
          <a:blip r:embed="rId25" cstate="screen">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hidden="1">
            <a:extLst>
              <a:ext uri="{FF2B5EF4-FFF2-40B4-BE49-F238E27FC236}">
                <a16:creationId xmlns:a16="http://schemas.microsoft.com/office/drawing/2014/main" id="{85D826A4-459B-4049-8E8F-DD5E1A3EED89}"/>
              </a:ext>
            </a:extLst>
          </p:cNvPr>
          <p:cNvSpPr/>
          <p:nvPr userDrawn="1"/>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kumimoji="0" lang="en-US" sz="2500" b="0" i="0" u="none" cap="none"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02985692"/>
      </p:ext>
    </p:extLst>
  </p:cSld>
  <p:clrMap bg1="lt1" tx1="dk1" bg2="lt2" tx2="dk2" accent1="accent1" accent2="accent2" accent3="accent3" accent4="accent4" accent5="accent5" accent6="accent6" hlink="hlink" folHlink="folHlink"/>
  <p:sldLayoutIdLst>
    <p:sldLayoutId id="2147483906" r:id="rId1"/>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292437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150" name="object 18">
            <a:extLst>
              <a:ext uri="{FF2B5EF4-FFF2-40B4-BE49-F238E27FC236}">
                <a16:creationId xmlns:a16="http://schemas.microsoft.com/office/drawing/2014/main" id="{3A2BCDE3-CC40-4846-9C29-805CF9303E27}"/>
              </a:ext>
            </a:extLst>
          </p:cNvPr>
          <p:cNvSpPr/>
          <p:nvPr/>
        </p:nvSpPr>
        <p:spPr bwMode="ltGray">
          <a:xfrm>
            <a:off x="8446337" y="6524649"/>
            <a:ext cx="2351026"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151" name="object 19">
            <a:extLst>
              <a:ext uri="{FF2B5EF4-FFF2-40B4-BE49-F238E27FC236}">
                <a16:creationId xmlns:a16="http://schemas.microsoft.com/office/drawing/2014/main" id="{52B14DB3-A0D8-4D74-83DD-AFA423828DD7}"/>
              </a:ext>
            </a:extLst>
          </p:cNvPr>
          <p:cNvSpPr/>
          <p:nvPr/>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p>
        </p:txBody>
      </p:sp>
      <p:sp>
        <p:nvSpPr>
          <p:cNvPr id="152" name="object 20">
            <a:extLst>
              <a:ext uri="{FF2B5EF4-FFF2-40B4-BE49-F238E27FC236}">
                <a16:creationId xmlns:a16="http://schemas.microsoft.com/office/drawing/2014/main" id="{5FC703CA-76AA-4BF6-8F13-28F8A0DBBAC0}"/>
              </a:ext>
            </a:extLst>
          </p:cNvPr>
          <p:cNvSpPr/>
          <p:nvPr/>
        </p:nvSpPr>
        <p:spPr bwMode="ltGray">
          <a:xfrm>
            <a:off x="9733066" y="6435965"/>
            <a:ext cx="2459006"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userDrawn="1">
            <p:ph type="title"/>
            <p:custDataLst>
              <p:tags r:id="rId25"/>
            </p:custDataLst>
          </p:nvPr>
        </p:nvSpPr>
        <p:spPr>
          <a:xfrm>
            <a:off x="554736" y="519011"/>
            <a:ext cx="11082528" cy="384721"/>
          </a:xfrm>
          <a:prstGeom prst="rect">
            <a:avLst/>
          </a:prstGeom>
        </p:spPr>
        <p:txBody>
          <a:bodyPr vert="horz" wrap="square" lIns="0" tIns="0" rIns="0" bIns="0" rtlCol="0" anchor="b" anchorCtr="0">
            <a:sp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178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userDrawn="1">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3EF12DEA-A8AD-45DC-9930-16E29EF5D921}"/>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E756F12A-2B9D-42B5-AC5A-F76790ACDF0C}"/>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2" name="Legend2" hidden="1">
              <a:extLst>
                <a:ext uri="{FF2B5EF4-FFF2-40B4-BE49-F238E27FC236}">
                  <a16:creationId xmlns:a16="http://schemas.microsoft.com/office/drawing/2014/main" id="{8FD1A8BE-4185-4D21-A01B-01CCDB3C093E}"/>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hidden="1">
              <a:extLst>
                <a:ext uri="{FF2B5EF4-FFF2-40B4-BE49-F238E27FC236}">
                  <a16:creationId xmlns:a16="http://schemas.microsoft.com/office/drawing/2014/main" id="{87E54023-A7E5-40DF-96A4-17B2717F853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hidden="1">
              <a:extLst>
                <a:ext uri="{FF2B5EF4-FFF2-40B4-BE49-F238E27FC236}">
                  <a16:creationId xmlns:a16="http://schemas.microsoft.com/office/drawing/2014/main" id="{6A8B35CF-7CB7-4B3D-953F-0C102548AA4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5" name="LineLegend2" hidden="1">
              <a:extLst>
                <a:ext uri="{FF2B5EF4-FFF2-40B4-BE49-F238E27FC236}">
                  <a16:creationId xmlns:a16="http://schemas.microsoft.com/office/drawing/2014/main" id="{F024F759-5C4C-49E9-A579-93F7797ADFC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6" name="LineLegend1" hidden="1">
              <a:extLst>
                <a:ext uri="{FF2B5EF4-FFF2-40B4-BE49-F238E27FC236}">
                  <a16:creationId xmlns:a16="http://schemas.microsoft.com/office/drawing/2014/main" id="{6F090986-109F-440A-8D1C-95C4D3010A4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442381CC-9FA5-4C01-80A5-24FAC5F98BB8}"/>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8DD19081-498D-46E7-8F4A-A3471F57102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6" name="Legend2" hidden="1">
              <a:extLst>
                <a:ext uri="{FF2B5EF4-FFF2-40B4-BE49-F238E27FC236}">
                  <a16:creationId xmlns:a16="http://schemas.microsoft.com/office/drawing/2014/main" id="{1F712181-A04C-4EF2-B4DB-DCCFC93CEFFE}"/>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3" hidden="1">
              <a:extLst>
                <a:ext uri="{FF2B5EF4-FFF2-40B4-BE49-F238E27FC236}">
                  <a16:creationId xmlns:a16="http://schemas.microsoft.com/office/drawing/2014/main" id="{52E4DB4B-538D-4312-BF11-00B95237FF25}"/>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4" hidden="1">
              <a:extLst>
                <a:ext uri="{FF2B5EF4-FFF2-40B4-BE49-F238E27FC236}">
                  <a16:creationId xmlns:a16="http://schemas.microsoft.com/office/drawing/2014/main" id="{BE1B5BE4-F3E3-4D86-A486-F5B3F85BFB9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5" hidden="1">
              <a:extLst>
                <a:ext uri="{FF2B5EF4-FFF2-40B4-BE49-F238E27FC236}">
                  <a16:creationId xmlns:a16="http://schemas.microsoft.com/office/drawing/2014/main" id="{AEAA9174-A908-4452-AA41-3602447B79D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1" name="MoonLegend1" hidden="1">
              <a:extLst>
                <a:ext uri="{FF2B5EF4-FFF2-40B4-BE49-F238E27FC236}">
                  <a16:creationId xmlns:a16="http://schemas.microsoft.com/office/drawing/2014/main" id="{D25FAD1D-912A-4D8D-ADAD-6487364DEB99}"/>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BFDE05AC-C14C-4A5F-88E0-560587A8D9D1}"/>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5" name="Arc 214" hidden="1">
                <a:extLst>
                  <a:ext uri="{FF2B5EF4-FFF2-40B4-BE49-F238E27FC236}">
                    <a16:creationId xmlns:a16="http://schemas.microsoft.com/office/drawing/2014/main" id="{DB561C0E-6D90-4954-91BB-5FF1CC7EE206}"/>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2" name="MoonLegend2" hidden="1">
              <a:extLst>
                <a:ext uri="{FF2B5EF4-FFF2-40B4-BE49-F238E27FC236}">
                  <a16:creationId xmlns:a16="http://schemas.microsoft.com/office/drawing/2014/main" id="{CFEE06B7-7D84-4285-B6BF-5FA510647054}"/>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31A45B9-439C-4209-815D-1132E23D1ECB}"/>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3" name="Arc 212" hidden="1">
                <a:extLst>
                  <a:ext uri="{FF2B5EF4-FFF2-40B4-BE49-F238E27FC236}">
                    <a16:creationId xmlns:a16="http://schemas.microsoft.com/office/drawing/2014/main" id="{675F7643-E557-4CF0-B2A3-09122DA51500}"/>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3" hidden="1">
              <a:extLst>
                <a:ext uri="{FF2B5EF4-FFF2-40B4-BE49-F238E27FC236}">
                  <a16:creationId xmlns:a16="http://schemas.microsoft.com/office/drawing/2014/main" id="{E7500E21-C91A-4BA2-A352-7AF5A51AD652}"/>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F3C796BC-D3BC-4FA6-AAF8-98729490344D}"/>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1" name="Arc 210" hidden="1">
                <a:extLst>
                  <a:ext uri="{FF2B5EF4-FFF2-40B4-BE49-F238E27FC236}">
                    <a16:creationId xmlns:a16="http://schemas.microsoft.com/office/drawing/2014/main" id="{7AA06FE2-0EC8-45A7-9099-D529D626967B}"/>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4" hidden="1">
              <a:extLst>
                <a:ext uri="{FF2B5EF4-FFF2-40B4-BE49-F238E27FC236}">
                  <a16:creationId xmlns:a16="http://schemas.microsoft.com/office/drawing/2014/main" id="{DDDBE0FE-29F3-4D84-A1A1-72242C1097DE}"/>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AF030F28-71EC-4FE5-A89D-AC5FDB7A0B1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9" name="Arc 208" hidden="1">
                <a:extLst>
                  <a:ext uri="{FF2B5EF4-FFF2-40B4-BE49-F238E27FC236}">
                    <a16:creationId xmlns:a16="http://schemas.microsoft.com/office/drawing/2014/main" id="{2EFE1010-06EB-4252-AFB6-0C380258A765}"/>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5" hidden="1">
              <a:extLst>
                <a:ext uri="{FF2B5EF4-FFF2-40B4-BE49-F238E27FC236}">
                  <a16:creationId xmlns:a16="http://schemas.microsoft.com/office/drawing/2014/main" id="{753A9208-BBFD-47DD-8489-8C83E775BD25}"/>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73806C62-49D2-4ED7-B978-D01EE75A0A6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7" name="Arc 206" hidden="1">
                <a:extLst>
                  <a:ext uri="{FF2B5EF4-FFF2-40B4-BE49-F238E27FC236}">
                    <a16:creationId xmlns:a16="http://schemas.microsoft.com/office/drawing/2014/main" id="{AFF6BB63-60A6-44EA-81C9-D8D11381666A}"/>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216" name="LegendBoxes" hidden="1">
            <a:extLst>
              <a:ext uri="{FF2B5EF4-FFF2-40B4-BE49-F238E27FC236}">
                <a16:creationId xmlns:a16="http://schemas.microsoft.com/office/drawing/2014/main" id="{16CC05F0-04BE-4B3C-B433-7C611B9BE319}"/>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BF10090-C453-4BAD-9A9B-79EFA6D0D9C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8" name="RectangleLegend2" hidden="1">
              <a:extLst>
                <a:ext uri="{FF2B5EF4-FFF2-40B4-BE49-F238E27FC236}">
                  <a16:creationId xmlns:a16="http://schemas.microsoft.com/office/drawing/2014/main" id="{17FB312B-AB92-4726-AD5D-C224A00EF7FE}"/>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9" name="RectangleLegend3" hidden="1">
              <a:extLst>
                <a:ext uri="{FF2B5EF4-FFF2-40B4-BE49-F238E27FC236}">
                  <a16:creationId xmlns:a16="http://schemas.microsoft.com/office/drawing/2014/main" id="{681E40E9-90C5-409C-BCD4-105BDCD8327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0" name="RectangleLegend4" hidden="1">
              <a:extLst>
                <a:ext uri="{FF2B5EF4-FFF2-40B4-BE49-F238E27FC236}">
                  <a16:creationId xmlns:a16="http://schemas.microsoft.com/office/drawing/2014/main" id="{4ECB1598-6B6A-47C3-8E00-226EA12C3F6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1" name="RectangleLegend5" hidden="1">
              <a:extLst>
                <a:ext uri="{FF2B5EF4-FFF2-40B4-BE49-F238E27FC236}">
                  <a16:creationId xmlns:a16="http://schemas.microsoft.com/office/drawing/2014/main" id="{5D8CB506-FABC-464C-B08D-C19D959AFBD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2" name="Legend1" hidden="1">
              <a:extLst>
                <a:ext uri="{FF2B5EF4-FFF2-40B4-BE49-F238E27FC236}">
                  <a16:creationId xmlns:a16="http://schemas.microsoft.com/office/drawing/2014/main" id="{6C71BE16-D852-4455-81EF-C12897E862FF}"/>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3" name="Legend2" hidden="1">
              <a:extLst>
                <a:ext uri="{FF2B5EF4-FFF2-40B4-BE49-F238E27FC236}">
                  <a16:creationId xmlns:a16="http://schemas.microsoft.com/office/drawing/2014/main" id="{512D6109-3900-4BEF-82B4-CFBE28B9E0E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4" name="Legend3" hidden="1">
              <a:extLst>
                <a:ext uri="{FF2B5EF4-FFF2-40B4-BE49-F238E27FC236}">
                  <a16:creationId xmlns:a16="http://schemas.microsoft.com/office/drawing/2014/main" id="{4007812F-8CE5-4FE3-A76E-60CC2B2FCC26}"/>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5" name="Legend4" hidden="1">
              <a:extLst>
                <a:ext uri="{FF2B5EF4-FFF2-40B4-BE49-F238E27FC236}">
                  <a16:creationId xmlns:a16="http://schemas.microsoft.com/office/drawing/2014/main" id="{0D90D997-15B8-4351-8FD4-220CE51F0FF1}"/>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6" name="Legend5" hidden="1">
              <a:extLst>
                <a:ext uri="{FF2B5EF4-FFF2-40B4-BE49-F238E27FC236}">
                  <a16:creationId xmlns:a16="http://schemas.microsoft.com/office/drawing/2014/main" id="{26DF2AD0-DEF5-4588-A1E4-6043FE7787B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
        <p:nvSpPr>
          <p:cNvPr id="148" name="object 23">
            <a:extLst>
              <a:ext uri="{FF2B5EF4-FFF2-40B4-BE49-F238E27FC236}">
                <a16:creationId xmlns:a16="http://schemas.microsoft.com/office/drawing/2014/main" id="{A9402EDF-E9AE-4213-B765-4C4565BE1E51}"/>
              </a:ext>
            </a:extLst>
          </p:cNvPr>
          <p:cNvSpPr/>
          <p:nvPr userDrawn="1"/>
        </p:nvSpPr>
        <p:spPr bwMode="ltGray">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pic>
        <p:nvPicPr>
          <p:cNvPr id="159" name="Picture 527" descr="Become a DC Business — #ObviouslyDC">
            <a:extLst>
              <a:ext uri="{FF2B5EF4-FFF2-40B4-BE49-F238E27FC236}">
                <a16:creationId xmlns:a16="http://schemas.microsoft.com/office/drawing/2014/main" id="{29E99BF7-73C3-40D2-BC23-8D2DDEEB4A4B}"/>
              </a:ext>
            </a:extLst>
          </p:cNvPr>
          <p:cNvPicPr>
            <a:picLocks noChangeAspect="1" noChangeArrowheads="1"/>
          </p:cNvPicPr>
          <p:nvPr userDrawn="1"/>
        </p:nvPicPr>
        <p:blipFill>
          <a:blip r:embed="rId44" cstate="screen">
            <a:extLst>
              <a:ext uri="{BEBA8EAE-BF5A-486C-A8C5-ECC9F3942E4B}">
                <a14:imgProps xmlns:a14="http://schemas.microsoft.com/office/drawing/2010/main">
                  <a14:imgLayer r:embed="rId45">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hidden="1">
            <a:extLst>
              <a:ext uri="{FF2B5EF4-FFF2-40B4-BE49-F238E27FC236}">
                <a16:creationId xmlns:a16="http://schemas.microsoft.com/office/drawing/2014/main" id="{85D826A4-459B-4049-8E8F-DD5E1A3EED89}"/>
              </a:ext>
            </a:extLst>
          </p:cNvPr>
          <p:cNvSpPr/>
          <p:nvPr userDrawn="1"/>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kumimoji="0" lang="en-US" sz="2500" b="0" i="0" u="none" cap="none" baseline="0" dirty="0">
              <a:solidFill>
                <a:schemeClr val="bg1"/>
              </a:solidFill>
              <a:latin typeface="Neutra Display Titling" panose="02000000000000000000" pitchFamily="50" charset="0"/>
              <a:ea typeface="+mj-ea"/>
              <a:cs typeface="+mj-cs"/>
            </a:endParaRPr>
          </a:p>
        </p:txBody>
      </p:sp>
    </p:spTree>
    <p:extLst>
      <p:ext uri="{BB962C8B-B14F-4D97-AF65-F5344CB8AC3E}">
        <p14:creationId xmlns:p14="http://schemas.microsoft.com/office/powerpoint/2010/main" val="267463584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78" r:id="rId18"/>
    <p:sldLayoutId id="2147484079" r:id="rId19"/>
    <p:sldLayoutId id="2147484080" r:id="rId20"/>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4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3"/>
            </p:custDataLst>
            <p:extLst>
              <p:ext uri="{D42A27DB-BD31-4B8C-83A1-F6EECF244321}">
                <p14:modId xmlns:p14="http://schemas.microsoft.com/office/powerpoint/2010/main" val="2054639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4"/>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5"/>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6"/>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7"/>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178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8"/>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63121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6" name="LegendBoxes" hidden="1">
            <a:extLst>
              <a:ext uri="{FF2B5EF4-FFF2-40B4-BE49-F238E27FC236}">
                <a16:creationId xmlns:a16="http://schemas.microsoft.com/office/drawing/2014/main" id="{CA80CD28-3EF4-4915-9BF7-634974957739}"/>
              </a:ext>
            </a:extLst>
          </p:cNvPr>
          <p:cNvGrpSpPr/>
          <p:nvPr userDrawn="1"/>
        </p:nvGrpSpPr>
        <p:grpSpPr>
          <a:xfrm>
            <a:off x="10714801" y="4381500"/>
            <a:ext cx="922463" cy="1717282"/>
            <a:chOff x="10554770" y="4322824"/>
            <a:chExt cx="922463" cy="1717282"/>
          </a:xfrm>
        </p:grpSpPr>
        <p:sp>
          <p:nvSpPr>
            <p:cNvPr id="147" name="RectangleLegend1" hidden="1">
              <a:extLst>
                <a:ext uri="{FF2B5EF4-FFF2-40B4-BE49-F238E27FC236}">
                  <a16:creationId xmlns:a16="http://schemas.microsoft.com/office/drawing/2014/main" id="{A9258E4F-75C4-4A89-A1CC-E9ABEDBBE090}"/>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8" name="RectangleLegend2" hidden="1">
              <a:extLst>
                <a:ext uri="{FF2B5EF4-FFF2-40B4-BE49-F238E27FC236}">
                  <a16:creationId xmlns:a16="http://schemas.microsoft.com/office/drawing/2014/main" id="{629FBB7E-CCA4-4A6A-9A9E-72DD295C318F}"/>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9" name="RectangleLegend3" hidden="1">
              <a:extLst>
                <a:ext uri="{FF2B5EF4-FFF2-40B4-BE49-F238E27FC236}">
                  <a16:creationId xmlns:a16="http://schemas.microsoft.com/office/drawing/2014/main" id="{D5C4B8B6-83E3-4861-8E5D-A2B7BC48A781}"/>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0" name="RectangleLegend4" hidden="1">
              <a:extLst>
                <a:ext uri="{FF2B5EF4-FFF2-40B4-BE49-F238E27FC236}">
                  <a16:creationId xmlns:a16="http://schemas.microsoft.com/office/drawing/2014/main" id="{3D45EE2F-3E39-49B6-8580-A6E9607022B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1" name="RectangleLegend5" hidden="1">
              <a:extLst>
                <a:ext uri="{FF2B5EF4-FFF2-40B4-BE49-F238E27FC236}">
                  <a16:creationId xmlns:a16="http://schemas.microsoft.com/office/drawing/2014/main" id="{08317AA8-2224-4789-AAC3-EECCB68C04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2" name="Legend1" hidden="1">
              <a:extLst>
                <a:ext uri="{FF2B5EF4-FFF2-40B4-BE49-F238E27FC236}">
                  <a16:creationId xmlns:a16="http://schemas.microsoft.com/office/drawing/2014/main" id="{7DD7D612-3E47-4C7C-BA4D-C06CD30EC83F}"/>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3" name="Legend2" hidden="1">
              <a:extLst>
                <a:ext uri="{FF2B5EF4-FFF2-40B4-BE49-F238E27FC236}">
                  <a16:creationId xmlns:a16="http://schemas.microsoft.com/office/drawing/2014/main" id="{55685C12-E6E9-4092-B6CC-9D7495D65670}"/>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4" name="Legend3" hidden="1">
              <a:extLst>
                <a:ext uri="{FF2B5EF4-FFF2-40B4-BE49-F238E27FC236}">
                  <a16:creationId xmlns:a16="http://schemas.microsoft.com/office/drawing/2014/main" id="{F1988BE7-89A4-4D07-A1ED-195C8AC41ADD}"/>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5" name="Legend4" hidden="1">
              <a:extLst>
                <a:ext uri="{FF2B5EF4-FFF2-40B4-BE49-F238E27FC236}">
                  <a16:creationId xmlns:a16="http://schemas.microsoft.com/office/drawing/2014/main" id="{EE9D9493-CA21-4DDD-A068-EDAF3F4E511C}"/>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6" name="Legend5" hidden="1">
              <a:extLst>
                <a:ext uri="{FF2B5EF4-FFF2-40B4-BE49-F238E27FC236}">
                  <a16:creationId xmlns:a16="http://schemas.microsoft.com/office/drawing/2014/main" id="{57B64ECE-D574-4BD7-A59C-F431A55C2B51}"/>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57" name="LegendLines" hidden="1">
            <a:extLst>
              <a:ext uri="{FF2B5EF4-FFF2-40B4-BE49-F238E27FC236}">
                <a16:creationId xmlns:a16="http://schemas.microsoft.com/office/drawing/2014/main" id="{1F19BD56-5DB3-42EB-98D4-216C1FC9730F}"/>
              </a:ext>
            </a:extLst>
          </p:cNvPr>
          <p:cNvGrpSpPr/>
          <p:nvPr userDrawn="1"/>
        </p:nvGrpSpPr>
        <p:grpSpPr>
          <a:xfrm>
            <a:off x="10317304" y="3150831"/>
            <a:ext cx="1319960" cy="958286"/>
            <a:chOff x="10162879" y="3243772"/>
            <a:chExt cx="1319960" cy="958286"/>
          </a:xfrm>
        </p:grpSpPr>
        <p:sp>
          <p:nvSpPr>
            <p:cNvPr id="158" name="Legend1" hidden="1">
              <a:extLst>
                <a:ext uri="{FF2B5EF4-FFF2-40B4-BE49-F238E27FC236}">
                  <a16:creationId xmlns:a16="http://schemas.microsoft.com/office/drawing/2014/main" id="{B84E515F-C591-467F-84BD-754EC7AD41C6}"/>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9" name="Legend2" hidden="1">
              <a:extLst>
                <a:ext uri="{FF2B5EF4-FFF2-40B4-BE49-F238E27FC236}">
                  <a16:creationId xmlns:a16="http://schemas.microsoft.com/office/drawing/2014/main" id="{611D38EC-F66D-459F-B2B9-4DDA00E5DB91}"/>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egend3" hidden="1">
              <a:extLst>
                <a:ext uri="{FF2B5EF4-FFF2-40B4-BE49-F238E27FC236}">
                  <a16:creationId xmlns:a16="http://schemas.microsoft.com/office/drawing/2014/main" id="{57AB098F-BA34-455C-AA42-FF57CC8D95F5}"/>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1" name="LineLegend3" hidden="1">
              <a:extLst>
                <a:ext uri="{FF2B5EF4-FFF2-40B4-BE49-F238E27FC236}">
                  <a16:creationId xmlns:a16="http://schemas.microsoft.com/office/drawing/2014/main" id="{CC5E72DA-DB21-4568-A2DE-DD6A216DEF1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2" name="LineLegend2" hidden="1">
              <a:extLst>
                <a:ext uri="{FF2B5EF4-FFF2-40B4-BE49-F238E27FC236}">
                  <a16:creationId xmlns:a16="http://schemas.microsoft.com/office/drawing/2014/main" id="{65D3C402-CF40-4272-BD58-0FF694AFC03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3" name="LineLegend1" hidden="1">
              <a:extLst>
                <a:ext uri="{FF2B5EF4-FFF2-40B4-BE49-F238E27FC236}">
                  <a16:creationId xmlns:a16="http://schemas.microsoft.com/office/drawing/2014/main" id="{3F84A50F-7964-4BEC-B4EF-EF5E1102150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64" name="LegendMoons" hidden="1">
            <a:extLst>
              <a:ext uri="{FF2B5EF4-FFF2-40B4-BE49-F238E27FC236}">
                <a16:creationId xmlns:a16="http://schemas.microsoft.com/office/drawing/2014/main" id="{B560982C-8987-4462-A095-C8D134C83C50}"/>
              </a:ext>
            </a:extLst>
          </p:cNvPr>
          <p:cNvGrpSpPr/>
          <p:nvPr userDrawn="1"/>
        </p:nvGrpSpPr>
        <p:grpSpPr>
          <a:xfrm>
            <a:off x="10684859" y="1146588"/>
            <a:ext cx="948949" cy="1731859"/>
            <a:chOff x="7716535" y="2630582"/>
            <a:chExt cx="948949" cy="1731859"/>
          </a:xfrm>
        </p:grpSpPr>
        <p:sp>
          <p:nvSpPr>
            <p:cNvPr id="165" name="Legend1" hidden="1">
              <a:extLst>
                <a:ext uri="{FF2B5EF4-FFF2-40B4-BE49-F238E27FC236}">
                  <a16:creationId xmlns:a16="http://schemas.microsoft.com/office/drawing/2014/main" id="{C4D9749B-0959-46A9-973D-986CBC4AA245}"/>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6" name="Legend2" hidden="1">
              <a:extLst>
                <a:ext uri="{FF2B5EF4-FFF2-40B4-BE49-F238E27FC236}">
                  <a16:creationId xmlns:a16="http://schemas.microsoft.com/office/drawing/2014/main" id="{6A71D10E-A6BB-4ABC-8378-681F7A11E5F1}"/>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7" name="Legend3" hidden="1">
              <a:extLst>
                <a:ext uri="{FF2B5EF4-FFF2-40B4-BE49-F238E27FC236}">
                  <a16:creationId xmlns:a16="http://schemas.microsoft.com/office/drawing/2014/main" id="{ED2199B6-C571-4B15-9481-E19643A52CD0}"/>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8" name="Legend4" hidden="1">
              <a:extLst>
                <a:ext uri="{FF2B5EF4-FFF2-40B4-BE49-F238E27FC236}">
                  <a16:creationId xmlns:a16="http://schemas.microsoft.com/office/drawing/2014/main" id="{11579D41-2DC6-414B-837D-301BFA652A1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9" name="Legend5" hidden="1">
              <a:extLst>
                <a:ext uri="{FF2B5EF4-FFF2-40B4-BE49-F238E27FC236}">
                  <a16:creationId xmlns:a16="http://schemas.microsoft.com/office/drawing/2014/main" id="{DD22A3C5-812F-47B1-8523-78296A84FA4A}"/>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10" name="MoonLegend1" hidden="1">
              <a:extLst>
                <a:ext uri="{FF2B5EF4-FFF2-40B4-BE49-F238E27FC236}">
                  <a16:creationId xmlns:a16="http://schemas.microsoft.com/office/drawing/2014/main" id="{42B49E20-8EFD-466E-8E85-81E91AD49093}"/>
                </a:ext>
              </a:extLst>
            </p:cNvPr>
            <p:cNvGrpSpPr>
              <a:grpSpLocks noChangeAspect="1"/>
            </p:cNvGrpSpPr>
            <p:nvPr>
              <p:custDataLst>
                <p:tags r:id="rId10"/>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11541753-25B6-4AA2-815D-65F572773663}"/>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4" name="Arc 223" hidden="1">
                <a:extLst>
                  <a:ext uri="{FF2B5EF4-FFF2-40B4-BE49-F238E27FC236}">
                    <a16:creationId xmlns:a16="http://schemas.microsoft.com/office/drawing/2014/main" id="{4EC3CEF4-FB65-45E5-808E-93386A1FA66B}"/>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1" name="MoonLegend2" hidden="1">
              <a:extLst>
                <a:ext uri="{FF2B5EF4-FFF2-40B4-BE49-F238E27FC236}">
                  <a16:creationId xmlns:a16="http://schemas.microsoft.com/office/drawing/2014/main" id="{32647263-AD77-4208-8C64-6A3C49C07EFE}"/>
                </a:ext>
              </a:extLst>
            </p:cNvPr>
            <p:cNvGrpSpPr>
              <a:grpSpLocks noChangeAspect="1"/>
            </p:cNvGrpSpPr>
            <p:nvPr>
              <p:custDataLst>
                <p:tags r:id="rId11"/>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125A56E4-B07A-48E1-9650-74F2C5B5B7E4}"/>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2" name="Arc 221" hidden="1">
                <a:extLst>
                  <a:ext uri="{FF2B5EF4-FFF2-40B4-BE49-F238E27FC236}">
                    <a16:creationId xmlns:a16="http://schemas.microsoft.com/office/drawing/2014/main" id="{8F6B6081-7B70-4333-B3A0-F9755A6A0F18}"/>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2" name="MoonLegend3" hidden="1">
              <a:extLst>
                <a:ext uri="{FF2B5EF4-FFF2-40B4-BE49-F238E27FC236}">
                  <a16:creationId xmlns:a16="http://schemas.microsoft.com/office/drawing/2014/main" id="{833E20E0-C05D-4C67-8938-DA688F1D367B}"/>
                </a:ext>
              </a:extLst>
            </p:cNvPr>
            <p:cNvGrpSpPr>
              <a:grpSpLocks noChangeAspect="1"/>
            </p:cNvGrpSpPr>
            <p:nvPr>
              <p:custDataLst>
                <p:tags r:id="rId12"/>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42E1583C-9F4C-4436-9380-E5120FA5A0EF}"/>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0" name="Arc 219" hidden="1">
                <a:extLst>
                  <a:ext uri="{FF2B5EF4-FFF2-40B4-BE49-F238E27FC236}">
                    <a16:creationId xmlns:a16="http://schemas.microsoft.com/office/drawing/2014/main" id="{FEB216D0-946A-4444-870F-B58509CA508B}"/>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3" name="MoonLegend4" hidden="1">
              <a:extLst>
                <a:ext uri="{FF2B5EF4-FFF2-40B4-BE49-F238E27FC236}">
                  <a16:creationId xmlns:a16="http://schemas.microsoft.com/office/drawing/2014/main" id="{DF51617B-20D2-4C60-9C63-890BDD127DE4}"/>
                </a:ext>
              </a:extLst>
            </p:cNvPr>
            <p:cNvGrpSpPr>
              <a:grpSpLocks noChangeAspect="1"/>
            </p:cNvGrpSpPr>
            <p:nvPr>
              <p:custDataLst>
                <p:tags r:id="rId13"/>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A5AE6849-4983-4BBD-9A28-31482D642893}"/>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8" name="Arc 217" hidden="1">
                <a:extLst>
                  <a:ext uri="{FF2B5EF4-FFF2-40B4-BE49-F238E27FC236}">
                    <a16:creationId xmlns:a16="http://schemas.microsoft.com/office/drawing/2014/main" id="{D294B07E-34FC-4ED9-926E-0F5ECBD5738C}"/>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4" name="MoonLegend5" hidden="1">
              <a:extLst>
                <a:ext uri="{FF2B5EF4-FFF2-40B4-BE49-F238E27FC236}">
                  <a16:creationId xmlns:a16="http://schemas.microsoft.com/office/drawing/2014/main" id="{563A7D1E-53F1-45EB-B9AF-4DB0B7ED0051}"/>
                </a:ext>
              </a:extLst>
            </p:cNvPr>
            <p:cNvGrpSpPr>
              <a:grpSpLocks noChangeAspect="1"/>
            </p:cNvGrpSpPr>
            <p:nvPr>
              <p:custDataLst>
                <p:tags r:id="rId14"/>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CFB6EC74-DC19-4C14-B951-286AC8AFD9D6}"/>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6" name="Arc 215" hidden="1">
                <a:extLst>
                  <a:ext uri="{FF2B5EF4-FFF2-40B4-BE49-F238E27FC236}">
                    <a16:creationId xmlns:a16="http://schemas.microsoft.com/office/drawing/2014/main" id="{6A8D9835-5612-4262-A8E1-FDD5B94ACE5E}"/>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sp>
        <p:nvSpPr>
          <p:cNvPr id="170" name="object 18">
            <a:extLst>
              <a:ext uri="{FF2B5EF4-FFF2-40B4-BE49-F238E27FC236}">
                <a16:creationId xmlns:a16="http://schemas.microsoft.com/office/drawing/2014/main" id="{83183FEC-F9D6-449E-9790-4058CD536E11}"/>
              </a:ext>
            </a:extLst>
          </p:cNvPr>
          <p:cNvSpPr/>
          <p:nvPr userDrawn="1"/>
        </p:nvSpPr>
        <p:spPr>
          <a:xfrm>
            <a:off x="8387546" y="6524649"/>
            <a:ext cx="2409817"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171" name="object 19">
            <a:extLst>
              <a:ext uri="{FF2B5EF4-FFF2-40B4-BE49-F238E27FC236}">
                <a16:creationId xmlns:a16="http://schemas.microsoft.com/office/drawing/2014/main" id="{61E6217D-5EBC-4D8F-A9ED-61E30817A5E6}"/>
              </a:ext>
            </a:extLst>
          </p:cNvPr>
          <p:cNvSpPr/>
          <p:nvPr userDrawn="1"/>
        </p:nvSpPr>
        <p:spPr>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chemeClr val="bg1"/>
          </a:solidFill>
        </p:spPr>
        <p:txBody>
          <a:bodyPr wrap="square" lIns="0" tIns="0" rIns="0" bIns="0" rtlCol="0"/>
          <a:lstStyle/>
          <a:p>
            <a:endParaRPr dirty="0"/>
          </a:p>
        </p:txBody>
      </p:sp>
      <p:sp>
        <p:nvSpPr>
          <p:cNvPr id="172" name="object 20">
            <a:extLst>
              <a:ext uri="{FF2B5EF4-FFF2-40B4-BE49-F238E27FC236}">
                <a16:creationId xmlns:a16="http://schemas.microsoft.com/office/drawing/2014/main" id="{FAE3826B-FCDC-40A0-B61E-87F17BA7C513}"/>
              </a:ext>
            </a:extLst>
          </p:cNvPr>
          <p:cNvSpPr/>
          <p:nvPr userDrawn="1"/>
        </p:nvSpPr>
        <p:spPr>
          <a:xfrm>
            <a:off x="9671574" y="6435965"/>
            <a:ext cx="2520497"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pic>
        <p:nvPicPr>
          <p:cNvPr id="175" name="Picture 527" descr="Become a DC Business — #ObviouslyDC">
            <a:extLst>
              <a:ext uri="{FF2B5EF4-FFF2-40B4-BE49-F238E27FC236}">
                <a16:creationId xmlns:a16="http://schemas.microsoft.com/office/drawing/2014/main" id="{B8B6EF2D-C12B-42ED-8679-83E3225ADA25}"/>
              </a:ext>
            </a:extLst>
          </p:cNvPr>
          <p:cNvPicPr>
            <a:picLocks noChangeAspect="1" noChangeArrowheads="1"/>
          </p:cNvPicPr>
          <p:nvPr userDrawn="1"/>
        </p:nvPicPr>
        <p:blipFill>
          <a:blip r:embed="rId27" cstate="screen">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79" name="object 23">
            <a:extLst>
              <a:ext uri="{FF2B5EF4-FFF2-40B4-BE49-F238E27FC236}">
                <a16:creationId xmlns:a16="http://schemas.microsoft.com/office/drawing/2014/main" id="{7A1B2742-7802-4FFF-8276-0447D304B2E0}"/>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81" name="Slide Number">
            <a:extLst>
              <a:ext uri="{FF2B5EF4-FFF2-40B4-BE49-F238E27FC236}">
                <a16:creationId xmlns:a16="http://schemas.microsoft.com/office/drawing/2014/main" id="{C25C3B6D-95FF-4D62-952A-39D937811A24}"/>
              </a:ext>
            </a:extLst>
          </p:cNvPr>
          <p:cNvSpPr>
            <a:spLocks noChangeArrowheads="1"/>
          </p:cNvSpPr>
          <p:nvPr userDrawn="1">
            <p:custDataLst>
              <p:tags r:id="rId9"/>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4935694"/>
      </p:ext>
    </p:extLst>
  </p:cSld>
  <p:clrMap bg1="lt1" tx1="dk1" bg2="lt2" tx2="dk2" accent1="accent1" accent2="accent2" accent3="accent3" accent4="accent4" accent5="accent5" accent6="accent6" hlink="hlink" folHlink="folHlink"/>
  <p:sldLayoutIdLst>
    <p:sldLayoutId id="2147484013" r:id="rId1"/>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4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3"/>
            </p:custDataLst>
            <p:extLst>
              <p:ext uri="{D42A27DB-BD31-4B8C-83A1-F6EECF244321}">
                <p14:modId xmlns:p14="http://schemas.microsoft.com/office/powerpoint/2010/main" val="553216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4"/>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5"/>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6"/>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7"/>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178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8"/>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63121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6" name="LegendBoxes" hidden="1">
            <a:extLst>
              <a:ext uri="{FF2B5EF4-FFF2-40B4-BE49-F238E27FC236}">
                <a16:creationId xmlns:a16="http://schemas.microsoft.com/office/drawing/2014/main" id="{CA80CD28-3EF4-4915-9BF7-634974957739}"/>
              </a:ext>
            </a:extLst>
          </p:cNvPr>
          <p:cNvGrpSpPr/>
          <p:nvPr userDrawn="1"/>
        </p:nvGrpSpPr>
        <p:grpSpPr>
          <a:xfrm>
            <a:off x="10714801" y="4381500"/>
            <a:ext cx="922463" cy="1717282"/>
            <a:chOff x="10554770" y="4322824"/>
            <a:chExt cx="922463" cy="1717282"/>
          </a:xfrm>
        </p:grpSpPr>
        <p:sp>
          <p:nvSpPr>
            <p:cNvPr id="147" name="RectangleLegend1" hidden="1">
              <a:extLst>
                <a:ext uri="{FF2B5EF4-FFF2-40B4-BE49-F238E27FC236}">
                  <a16:creationId xmlns:a16="http://schemas.microsoft.com/office/drawing/2014/main" id="{A9258E4F-75C4-4A89-A1CC-E9ABEDBBE090}"/>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8" name="RectangleLegend2" hidden="1">
              <a:extLst>
                <a:ext uri="{FF2B5EF4-FFF2-40B4-BE49-F238E27FC236}">
                  <a16:creationId xmlns:a16="http://schemas.microsoft.com/office/drawing/2014/main" id="{629FBB7E-CCA4-4A6A-9A9E-72DD295C318F}"/>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9" name="RectangleLegend3" hidden="1">
              <a:extLst>
                <a:ext uri="{FF2B5EF4-FFF2-40B4-BE49-F238E27FC236}">
                  <a16:creationId xmlns:a16="http://schemas.microsoft.com/office/drawing/2014/main" id="{D5C4B8B6-83E3-4861-8E5D-A2B7BC48A781}"/>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0" name="RectangleLegend4" hidden="1">
              <a:extLst>
                <a:ext uri="{FF2B5EF4-FFF2-40B4-BE49-F238E27FC236}">
                  <a16:creationId xmlns:a16="http://schemas.microsoft.com/office/drawing/2014/main" id="{3D45EE2F-3E39-49B6-8580-A6E9607022BE}"/>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1" name="RectangleLegend5" hidden="1">
              <a:extLst>
                <a:ext uri="{FF2B5EF4-FFF2-40B4-BE49-F238E27FC236}">
                  <a16:creationId xmlns:a16="http://schemas.microsoft.com/office/drawing/2014/main" id="{08317AA8-2224-4789-AAC3-EECCB68C04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2" name="Legend1" hidden="1">
              <a:extLst>
                <a:ext uri="{FF2B5EF4-FFF2-40B4-BE49-F238E27FC236}">
                  <a16:creationId xmlns:a16="http://schemas.microsoft.com/office/drawing/2014/main" id="{7DD7D612-3E47-4C7C-BA4D-C06CD30EC83F}"/>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3" name="Legend2" hidden="1">
              <a:extLst>
                <a:ext uri="{FF2B5EF4-FFF2-40B4-BE49-F238E27FC236}">
                  <a16:creationId xmlns:a16="http://schemas.microsoft.com/office/drawing/2014/main" id="{55685C12-E6E9-4092-B6CC-9D7495D65670}"/>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4" name="Legend3" hidden="1">
              <a:extLst>
                <a:ext uri="{FF2B5EF4-FFF2-40B4-BE49-F238E27FC236}">
                  <a16:creationId xmlns:a16="http://schemas.microsoft.com/office/drawing/2014/main" id="{F1988BE7-89A4-4D07-A1ED-195C8AC41ADD}"/>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5" name="Legend4" hidden="1">
              <a:extLst>
                <a:ext uri="{FF2B5EF4-FFF2-40B4-BE49-F238E27FC236}">
                  <a16:creationId xmlns:a16="http://schemas.microsoft.com/office/drawing/2014/main" id="{EE9D9493-CA21-4DDD-A068-EDAF3F4E511C}"/>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6" name="Legend5" hidden="1">
              <a:extLst>
                <a:ext uri="{FF2B5EF4-FFF2-40B4-BE49-F238E27FC236}">
                  <a16:creationId xmlns:a16="http://schemas.microsoft.com/office/drawing/2014/main" id="{57B64ECE-D574-4BD7-A59C-F431A55C2B51}"/>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57" name="LegendLines" hidden="1">
            <a:extLst>
              <a:ext uri="{FF2B5EF4-FFF2-40B4-BE49-F238E27FC236}">
                <a16:creationId xmlns:a16="http://schemas.microsoft.com/office/drawing/2014/main" id="{1F19BD56-5DB3-42EB-98D4-216C1FC9730F}"/>
              </a:ext>
            </a:extLst>
          </p:cNvPr>
          <p:cNvGrpSpPr/>
          <p:nvPr userDrawn="1"/>
        </p:nvGrpSpPr>
        <p:grpSpPr>
          <a:xfrm>
            <a:off x="10317304" y="3150831"/>
            <a:ext cx="1319960" cy="958286"/>
            <a:chOff x="10162879" y="3243772"/>
            <a:chExt cx="1319960" cy="958286"/>
          </a:xfrm>
        </p:grpSpPr>
        <p:sp>
          <p:nvSpPr>
            <p:cNvPr id="158" name="Legend1" hidden="1">
              <a:extLst>
                <a:ext uri="{FF2B5EF4-FFF2-40B4-BE49-F238E27FC236}">
                  <a16:creationId xmlns:a16="http://schemas.microsoft.com/office/drawing/2014/main" id="{B84E515F-C591-467F-84BD-754EC7AD41C6}"/>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9" name="Legend2" hidden="1">
              <a:extLst>
                <a:ext uri="{FF2B5EF4-FFF2-40B4-BE49-F238E27FC236}">
                  <a16:creationId xmlns:a16="http://schemas.microsoft.com/office/drawing/2014/main" id="{611D38EC-F66D-459F-B2B9-4DDA00E5DB91}"/>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egend3" hidden="1">
              <a:extLst>
                <a:ext uri="{FF2B5EF4-FFF2-40B4-BE49-F238E27FC236}">
                  <a16:creationId xmlns:a16="http://schemas.microsoft.com/office/drawing/2014/main" id="{57AB098F-BA34-455C-AA42-FF57CC8D95F5}"/>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1" name="LineLegend3" hidden="1">
              <a:extLst>
                <a:ext uri="{FF2B5EF4-FFF2-40B4-BE49-F238E27FC236}">
                  <a16:creationId xmlns:a16="http://schemas.microsoft.com/office/drawing/2014/main" id="{CC5E72DA-DB21-4568-A2DE-DD6A216DEF1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2" name="LineLegend2" hidden="1">
              <a:extLst>
                <a:ext uri="{FF2B5EF4-FFF2-40B4-BE49-F238E27FC236}">
                  <a16:creationId xmlns:a16="http://schemas.microsoft.com/office/drawing/2014/main" id="{65D3C402-CF40-4272-BD58-0FF694AFC03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3" name="LineLegend1" hidden="1">
              <a:extLst>
                <a:ext uri="{FF2B5EF4-FFF2-40B4-BE49-F238E27FC236}">
                  <a16:creationId xmlns:a16="http://schemas.microsoft.com/office/drawing/2014/main" id="{3F84A50F-7964-4BEC-B4EF-EF5E1102150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64" name="LegendMoons" hidden="1">
            <a:extLst>
              <a:ext uri="{FF2B5EF4-FFF2-40B4-BE49-F238E27FC236}">
                <a16:creationId xmlns:a16="http://schemas.microsoft.com/office/drawing/2014/main" id="{B560982C-8987-4462-A095-C8D134C83C50}"/>
              </a:ext>
            </a:extLst>
          </p:cNvPr>
          <p:cNvGrpSpPr/>
          <p:nvPr userDrawn="1"/>
        </p:nvGrpSpPr>
        <p:grpSpPr>
          <a:xfrm>
            <a:off x="10684859" y="1146588"/>
            <a:ext cx="948949" cy="1731859"/>
            <a:chOff x="7716535" y="2630582"/>
            <a:chExt cx="948949" cy="1731859"/>
          </a:xfrm>
        </p:grpSpPr>
        <p:sp>
          <p:nvSpPr>
            <p:cNvPr id="165" name="Legend1" hidden="1">
              <a:extLst>
                <a:ext uri="{FF2B5EF4-FFF2-40B4-BE49-F238E27FC236}">
                  <a16:creationId xmlns:a16="http://schemas.microsoft.com/office/drawing/2014/main" id="{C4D9749B-0959-46A9-973D-986CBC4AA245}"/>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6" name="Legend2" hidden="1">
              <a:extLst>
                <a:ext uri="{FF2B5EF4-FFF2-40B4-BE49-F238E27FC236}">
                  <a16:creationId xmlns:a16="http://schemas.microsoft.com/office/drawing/2014/main" id="{6A71D10E-A6BB-4ABC-8378-681F7A11E5F1}"/>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7" name="Legend3" hidden="1">
              <a:extLst>
                <a:ext uri="{FF2B5EF4-FFF2-40B4-BE49-F238E27FC236}">
                  <a16:creationId xmlns:a16="http://schemas.microsoft.com/office/drawing/2014/main" id="{ED2199B6-C571-4B15-9481-E19643A52CD0}"/>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8" name="Legend4" hidden="1">
              <a:extLst>
                <a:ext uri="{FF2B5EF4-FFF2-40B4-BE49-F238E27FC236}">
                  <a16:creationId xmlns:a16="http://schemas.microsoft.com/office/drawing/2014/main" id="{11579D41-2DC6-414B-837D-301BFA652A1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9" name="Legend5" hidden="1">
              <a:extLst>
                <a:ext uri="{FF2B5EF4-FFF2-40B4-BE49-F238E27FC236}">
                  <a16:creationId xmlns:a16="http://schemas.microsoft.com/office/drawing/2014/main" id="{DD22A3C5-812F-47B1-8523-78296A84FA4A}"/>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10" name="MoonLegend1" hidden="1">
              <a:extLst>
                <a:ext uri="{FF2B5EF4-FFF2-40B4-BE49-F238E27FC236}">
                  <a16:creationId xmlns:a16="http://schemas.microsoft.com/office/drawing/2014/main" id="{42B49E20-8EFD-466E-8E85-81E91AD49093}"/>
                </a:ext>
              </a:extLst>
            </p:cNvPr>
            <p:cNvGrpSpPr>
              <a:grpSpLocks noChangeAspect="1"/>
            </p:cNvGrpSpPr>
            <p:nvPr>
              <p:custDataLst>
                <p:tags r:id="rId10"/>
              </p:custDataLst>
            </p:nvPr>
          </p:nvGrpSpPr>
          <p:grpSpPr>
            <a:xfrm>
              <a:off x="7716535" y="2630582"/>
              <a:ext cx="228600" cy="228600"/>
              <a:chOff x="762000" y="1270000"/>
              <a:chExt cx="254000" cy="254000"/>
            </a:xfrm>
          </p:grpSpPr>
          <p:sp>
            <p:nvSpPr>
              <p:cNvPr id="223" name="Oval 222" hidden="1">
                <a:extLst>
                  <a:ext uri="{FF2B5EF4-FFF2-40B4-BE49-F238E27FC236}">
                    <a16:creationId xmlns:a16="http://schemas.microsoft.com/office/drawing/2014/main" id="{11541753-25B6-4AA2-815D-65F572773663}"/>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4" name="Arc 223" hidden="1">
                <a:extLst>
                  <a:ext uri="{FF2B5EF4-FFF2-40B4-BE49-F238E27FC236}">
                    <a16:creationId xmlns:a16="http://schemas.microsoft.com/office/drawing/2014/main" id="{4EC3CEF4-FB65-45E5-808E-93386A1FA66B}"/>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1" name="MoonLegend2" hidden="1">
              <a:extLst>
                <a:ext uri="{FF2B5EF4-FFF2-40B4-BE49-F238E27FC236}">
                  <a16:creationId xmlns:a16="http://schemas.microsoft.com/office/drawing/2014/main" id="{32647263-AD77-4208-8C64-6A3C49C07EFE}"/>
                </a:ext>
              </a:extLst>
            </p:cNvPr>
            <p:cNvGrpSpPr>
              <a:grpSpLocks noChangeAspect="1"/>
            </p:cNvGrpSpPr>
            <p:nvPr>
              <p:custDataLst>
                <p:tags r:id="rId11"/>
              </p:custDataLst>
            </p:nvPr>
          </p:nvGrpSpPr>
          <p:grpSpPr>
            <a:xfrm>
              <a:off x="7716535" y="3006395"/>
              <a:ext cx="228600" cy="228600"/>
              <a:chOff x="762000" y="1270000"/>
              <a:chExt cx="254000" cy="254000"/>
            </a:xfrm>
          </p:grpSpPr>
          <p:sp>
            <p:nvSpPr>
              <p:cNvPr id="221" name="Oval 220" hidden="1">
                <a:extLst>
                  <a:ext uri="{FF2B5EF4-FFF2-40B4-BE49-F238E27FC236}">
                    <a16:creationId xmlns:a16="http://schemas.microsoft.com/office/drawing/2014/main" id="{125A56E4-B07A-48E1-9650-74F2C5B5B7E4}"/>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2" name="Arc 221" hidden="1">
                <a:extLst>
                  <a:ext uri="{FF2B5EF4-FFF2-40B4-BE49-F238E27FC236}">
                    <a16:creationId xmlns:a16="http://schemas.microsoft.com/office/drawing/2014/main" id="{8F6B6081-7B70-4333-B3A0-F9755A6A0F18}"/>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2" name="MoonLegend3" hidden="1">
              <a:extLst>
                <a:ext uri="{FF2B5EF4-FFF2-40B4-BE49-F238E27FC236}">
                  <a16:creationId xmlns:a16="http://schemas.microsoft.com/office/drawing/2014/main" id="{833E20E0-C05D-4C67-8938-DA688F1D367B}"/>
                </a:ext>
              </a:extLst>
            </p:cNvPr>
            <p:cNvGrpSpPr>
              <a:grpSpLocks noChangeAspect="1"/>
            </p:cNvGrpSpPr>
            <p:nvPr>
              <p:custDataLst>
                <p:tags r:id="rId12"/>
              </p:custDataLst>
            </p:nvPr>
          </p:nvGrpSpPr>
          <p:grpSpPr>
            <a:xfrm>
              <a:off x="7716535" y="3382210"/>
              <a:ext cx="228600" cy="228600"/>
              <a:chOff x="762000" y="1270000"/>
              <a:chExt cx="254000" cy="254000"/>
            </a:xfrm>
          </p:grpSpPr>
          <p:sp>
            <p:nvSpPr>
              <p:cNvPr id="219" name="Oval 218" hidden="1">
                <a:extLst>
                  <a:ext uri="{FF2B5EF4-FFF2-40B4-BE49-F238E27FC236}">
                    <a16:creationId xmlns:a16="http://schemas.microsoft.com/office/drawing/2014/main" id="{42E1583C-9F4C-4436-9380-E5120FA5A0EF}"/>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0" name="Arc 219" hidden="1">
                <a:extLst>
                  <a:ext uri="{FF2B5EF4-FFF2-40B4-BE49-F238E27FC236}">
                    <a16:creationId xmlns:a16="http://schemas.microsoft.com/office/drawing/2014/main" id="{FEB216D0-946A-4444-870F-B58509CA508B}"/>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3" name="MoonLegend4" hidden="1">
              <a:extLst>
                <a:ext uri="{FF2B5EF4-FFF2-40B4-BE49-F238E27FC236}">
                  <a16:creationId xmlns:a16="http://schemas.microsoft.com/office/drawing/2014/main" id="{DF51617B-20D2-4C60-9C63-890BDD127DE4}"/>
                </a:ext>
              </a:extLst>
            </p:cNvPr>
            <p:cNvGrpSpPr>
              <a:grpSpLocks noChangeAspect="1"/>
            </p:cNvGrpSpPr>
            <p:nvPr>
              <p:custDataLst>
                <p:tags r:id="rId13"/>
              </p:custDataLst>
            </p:nvPr>
          </p:nvGrpSpPr>
          <p:grpSpPr>
            <a:xfrm>
              <a:off x="7716535" y="3758025"/>
              <a:ext cx="228600" cy="228600"/>
              <a:chOff x="762000" y="1270000"/>
              <a:chExt cx="254000" cy="254000"/>
            </a:xfrm>
          </p:grpSpPr>
          <p:sp>
            <p:nvSpPr>
              <p:cNvPr id="217" name="Oval 216" hidden="1">
                <a:extLst>
                  <a:ext uri="{FF2B5EF4-FFF2-40B4-BE49-F238E27FC236}">
                    <a16:creationId xmlns:a16="http://schemas.microsoft.com/office/drawing/2014/main" id="{A5AE6849-4983-4BBD-9A28-31482D642893}"/>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8" name="Arc 217" hidden="1">
                <a:extLst>
                  <a:ext uri="{FF2B5EF4-FFF2-40B4-BE49-F238E27FC236}">
                    <a16:creationId xmlns:a16="http://schemas.microsoft.com/office/drawing/2014/main" id="{D294B07E-34FC-4ED9-926E-0F5ECBD5738C}"/>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4" name="MoonLegend5" hidden="1">
              <a:extLst>
                <a:ext uri="{FF2B5EF4-FFF2-40B4-BE49-F238E27FC236}">
                  <a16:creationId xmlns:a16="http://schemas.microsoft.com/office/drawing/2014/main" id="{563A7D1E-53F1-45EB-B9AF-4DB0B7ED0051}"/>
                </a:ext>
              </a:extLst>
            </p:cNvPr>
            <p:cNvGrpSpPr>
              <a:grpSpLocks noChangeAspect="1"/>
            </p:cNvGrpSpPr>
            <p:nvPr>
              <p:custDataLst>
                <p:tags r:id="rId14"/>
              </p:custDataLst>
            </p:nvPr>
          </p:nvGrpSpPr>
          <p:grpSpPr>
            <a:xfrm>
              <a:off x="7716535" y="4133841"/>
              <a:ext cx="228600" cy="228600"/>
              <a:chOff x="762000" y="1270000"/>
              <a:chExt cx="254000" cy="254000"/>
            </a:xfrm>
          </p:grpSpPr>
          <p:sp>
            <p:nvSpPr>
              <p:cNvPr id="215" name="Oval 214" hidden="1">
                <a:extLst>
                  <a:ext uri="{FF2B5EF4-FFF2-40B4-BE49-F238E27FC236}">
                    <a16:creationId xmlns:a16="http://schemas.microsoft.com/office/drawing/2014/main" id="{CFB6EC74-DC19-4C14-B951-286AC8AFD9D6}"/>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6" name="Arc 215" hidden="1">
                <a:extLst>
                  <a:ext uri="{FF2B5EF4-FFF2-40B4-BE49-F238E27FC236}">
                    <a16:creationId xmlns:a16="http://schemas.microsoft.com/office/drawing/2014/main" id="{6A8D9835-5612-4262-A8E1-FDD5B94ACE5E}"/>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sp>
        <p:nvSpPr>
          <p:cNvPr id="170" name="object 18">
            <a:extLst>
              <a:ext uri="{FF2B5EF4-FFF2-40B4-BE49-F238E27FC236}">
                <a16:creationId xmlns:a16="http://schemas.microsoft.com/office/drawing/2014/main" id="{83183FEC-F9D6-449E-9790-4058CD536E11}"/>
              </a:ext>
            </a:extLst>
          </p:cNvPr>
          <p:cNvSpPr/>
          <p:nvPr userDrawn="1"/>
        </p:nvSpPr>
        <p:spPr>
          <a:xfrm>
            <a:off x="8387546" y="6524649"/>
            <a:ext cx="2409817"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171" name="object 19">
            <a:extLst>
              <a:ext uri="{FF2B5EF4-FFF2-40B4-BE49-F238E27FC236}">
                <a16:creationId xmlns:a16="http://schemas.microsoft.com/office/drawing/2014/main" id="{61E6217D-5EBC-4D8F-A9ED-61E30817A5E6}"/>
              </a:ext>
            </a:extLst>
          </p:cNvPr>
          <p:cNvSpPr/>
          <p:nvPr userDrawn="1"/>
        </p:nvSpPr>
        <p:spPr>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chemeClr val="bg1"/>
          </a:solidFill>
        </p:spPr>
        <p:txBody>
          <a:bodyPr wrap="square" lIns="0" tIns="0" rIns="0" bIns="0" rtlCol="0"/>
          <a:lstStyle/>
          <a:p>
            <a:endParaRPr dirty="0"/>
          </a:p>
        </p:txBody>
      </p:sp>
      <p:sp>
        <p:nvSpPr>
          <p:cNvPr id="172" name="object 20">
            <a:extLst>
              <a:ext uri="{FF2B5EF4-FFF2-40B4-BE49-F238E27FC236}">
                <a16:creationId xmlns:a16="http://schemas.microsoft.com/office/drawing/2014/main" id="{FAE3826B-FCDC-40A0-B61E-87F17BA7C513}"/>
              </a:ext>
            </a:extLst>
          </p:cNvPr>
          <p:cNvSpPr/>
          <p:nvPr userDrawn="1"/>
        </p:nvSpPr>
        <p:spPr>
          <a:xfrm>
            <a:off x="9671574" y="6435965"/>
            <a:ext cx="2520497"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pic>
        <p:nvPicPr>
          <p:cNvPr id="175" name="Picture 527" descr="Become a DC Business — #ObviouslyDC">
            <a:extLst>
              <a:ext uri="{FF2B5EF4-FFF2-40B4-BE49-F238E27FC236}">
                <a16:creationId xmlns:a16="http://schemas.microsoft.com/office/drawing/2014/main" id="{B8B6EF2D-C12B-42ED-8679-83E3225ADA25}"/>
              </a:ext>
            </a:extLst>
          </p:cNvPr>
          <p:cNvPicPr>
            <a:picLocks noChangeAspect="1" noChangeArrowheads="1"/>
          </p:cNvPicPr>
          <p:nvPr userDrawn="1"/>
        </p:nvPicPr>
        <p:blipFill>
          <a:blip r:embed="rId27" cstate="screen">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179" name="object 23">
            <a:extLst>
              <a:ext uri="{FF2B5EF4-FFF2-40B4-BE49-F238E27FC236}">
                <a16:creationId xmlns:a16="http://schemas.microsoft.com/office/drawing/2014/main" id="{7A1B2742-7802-4FFF-8276-0447D304B2E0}"/>
              </a:ext>
            </a:extLst>
          </p:cNvPr>
          <p:cNvSpPr/>
          <p:nvPr userDrawn="1"/>
        </p:nvSpPr>
        <p:spPr>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sp>
        <p:nvSpPr>
          <p:cNvPr id="181" name="Slide Number">
            <a:extLst>
              <a:ext uri="{FF2B5EF4-FFF2-40B4-BE49-F238E27FC236}">
                <a16:creationId xmlns:a16="http://schemas.microsoft.com/office/drawing/2014/main" id="{C25C3B6D-95FF-4D62-952A-39D937811A24}"/>
              </a:ext>
            </a:extLst>
          </p:cNvPr>
          <p:cNvSpPr>
            <a:spLocks noChangeArrowheads="1"/>
          </p:cNvSpPr>
          <p:nvPr userDrawn="1">
            <p:custDataLst>
              <p:tags r:id="rId9"/>
            </p:custDataLst>
          </p:nvPr>
        </p:nvSpPr>
        <p:spPr bwMode="black">
          <a:xfrm>
            <a:off x="11444605" y="6600447"/>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12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12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16171983"/>
      </p:ext>
    </p:extLst>
  </p:cSld>
  <p:clrMap bg1="lt1" tx1="dk1" bg2="lt2" tx2="dk2" accent1="accent1" accent2="accent2" accent3="accent3" accent4="accent4" accent5="accent5" accent6="accent6" hlink="hlink" folHlink="folHlink"/>
  <p:sldLayoutIdLst>
    <p:sldLayoutId id="2147484032" r:id="rId1"/>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4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4162437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150" name="object 18">
            <a:extLst>
              <a:ext uri="{FF2B5EF4-FFF2-40B4-BE49-F238E27FC236}">
                <a16:creationId xmlns:a16="http://schemas.microsoft.com/office/drawing/2014/main" id="{3A2BCDE3-CC40-4846-9C29-805CF9303E27}"/>
              </a:ext>
            </a:extLst>
          </p:cNvPr>
          <p:cNvSpPr/>
          <p:nvPr/>
        </p:nvSpPr>
        <p:spPr bwMode="ltGray">
          <a:xfrm>
            <a:off x="8446337" y="6524649"/>
            <a:ext cx="2351026"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1" name="object 19">
            <a:extLst>
              <a:ext uri="{FF2B5EF4-FFF2-40B4-BE49-F238E27FC236}">
                <a16:creationId xmlns:a16="http://schemas.microsoft.com/office/drawing/2014/main" id="{52B14DB3-A0D8-4D74-83DD-AFA423828DD7}"/>
              </a:ext>
            </a:extLst>
          </p:cNvPr>
          <p:cNvSpPr/>
          <p:nvPr/>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2" name="object 20">
            <a:extLst>
              <a:ext uri="{FF2B5EF4-FFF2-40B4-BE49-F238E27FC236}">
                <a16:creationId xmlns:a16="http://schemas.microsoft.com/office/drawing/2014/main" id="{5FC703CA-76AA-4BF6-8F13-28F8A0DBBAC0}"/>
              </a:ext>
            </a:extLst>
          </p:cNvPr>
          <p:cNvSpPr/>
          <p:nvPr/>
        </p:nvSpPr>
        <p:spPr bwMode="ltGray">
          <a:xfrm>
            <a:off x="9733066" y="6435965"/>
            <a:ext cx="2459006"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latin typeface="Arial" panose="020B0604020202020204" pitchFamily="34" charset="0"/>
                <a:cs typeface="Arial" panose="020B0604020202020204" pitchFamily="34" charset="0"/>
                <a:sym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userDrawn="1">
            <p:ph type="title"/>
            <p:custDataLst>
              <p:tags r:id="rId22"/>
            </p:custDataLst>
          </p:nvPr>
        </p:nvSpPr>
        <p:spPr>
          <a:xfrm>
            <a:off x="554736" y="519011"/>
            <a:ext cx="11082528" cy="384721"/>
          </a:xfrm>
          <a:prstGeom prst="rect">
            <a:avLst/>
          </a:prstGeom>
        </p:spPr>
        <p:txBody>
          <a:bodyPr vert="horz" wrap="square" lIns="0" tIns="0" rIns="0" bIns="0" rtlCol="0" anchor="b" anchorCtr="0">
            <a:sp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178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Above Chart Exhibit Title</a:t>
            </a:r>
          </a:p>
          <a:p>
            <a:pPr lvl="0"/>
            <a:r>
              <a:rPr lang="en-US" b="0" dirty="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userDrawn="1">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3EF12DEA-A8AD-45DC-9930-16E29EF5D921}"/>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E756F12A-2B9D-42B5-AC5A-F76790ACDF0C}"/>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8FD1A8BE-4185-4D21-A01B-01CCDB3C093E}"/>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87E54023-A7E5-40DF-96A4-17B2717F853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6A8B35CF-7CB7-4B3D-953F-0C102548AA4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F024F759-5C4C-49E9-A579-93F7797ADFC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6F090986-109F-440A-8D1C-95C4D3010A4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442381CC-9FA5-4C01-80A5-24FAC5F98BB8}"/>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8DD19081-498D-46E7-8F4A-A3471F57102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1F712181-A04C-4EF2-B4DB-DCCFC93CEFFE}"/>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52E4DB4B-538D-4312-BF11-00B95237FF25}"/>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BE1B5BE4-F3E3-4D86-A486-F5B3F85BFB9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EAA9174-A908-4452-AA41-3602447B79D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D25FAD1D-912A-4D8D-ADAD-6487364DEB99}"/>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BFDE05AC-C14C-4A5F-88E0-560587A8D9D1}"/>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DB561C0E-6D90-4954-91BB-5FF1CC7EE206}"/>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CFEE06B7-7D84-4285-B6BF-5FA510647054}"/>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31A45B9-439C-4209-815D-1132E23D1ECB}"/>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675F7643-E557-4CF0-B2A3-09122DA51500}"/>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E7500E21-C91A-4BA2-A352-7AF5A51AD652}"/>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F3C796BC-D3BC-4FA6-AAF8-98729490344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7AA06FE2-0EC8-45A7-9099-D529D626967B}"/>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DDDBE0FE-29F3-4D84-A1A1-72242C1097DE}"/>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AF030F28-71EC-4FE5-A89D-AC5FDB7A0B11}"/>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2EFE1010-06EB-4252-AFB6-0C380258A765}"/>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753A9208-BBFD-47DD-8489-8C83E775BD25}"/>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73806C62-49D2-4ED7-B978-D01EE75A0A6E}"/>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AFF6BB63-60A6-44EA-81C9-D8D11381666A}"/>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16CC05F0-04BE-4B3C-B433-7C611B9BE319}"/>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BF10090-C453-4BAD-9A9B-79EFA6D0D9C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7FB312B-AB92-4726-AD5D-C224A00EF7FE}"/>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681E40E9-90C5-409C-BCD4-105BDCD8327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4ECB1598-6B6A-47C3-8E00-226EA12C3F6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5D8CB506-FABC-464C-B08D-C19D959AFBD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6C71BE16-D852-4455-81EF-C12897E862FF}"/>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512D6109-3900-4BEF-82B4-CFBE28B9E0E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4007812F-8CE5-4FE3-A76E-60CC2B2FCC26}"/>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0D90D997-15B8-4351-8FD4-220CE51F0FF1}"/>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26DF2AD0-DEF5-4588-A1E4-6043FE7787B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bject 23">
            <a:extLst>
              <a:ext uri="{FF2B5EF4-FFF2-40B4-BE49-F238E27FC236}">
                <a16:creationId xmlns:a16="http://schemas.microsoft.com/office/drawing/2014/main" id="{A9402EDF-E9AE-4213-B765-4C4565BE1E51}"/>
              </a:ext>
            </a:extLst>
          </p:cNvPr>
          <p:cNvSpPr/>
          <p:nvPr userDrawn="1"/>
        </p:nvSpPr>
        <p:spPr bwMode="ltGray">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pic>
        <p:nvPicPr>
          <p:cNvPr id="159" name="Picture 527" descr="Become a DC Business — #ObviouslyDC">
            <a:extLst>
              <a:ext uri="{FF2B5EF4-FFF2-40B4-BE49-F238E27FC236}">
                <a16:creationId xmlns:a16="http://schemas.microsoft.com/office/drawing/2014/main" id="{29E99BF7-73C3-40D2-BC23-8D2DDEEB4A4B}"/>
              </a:ext>
            </a:extLst>
          </p:cNvPr>
          <p:cNvPicPr>
            <a:picLocks noChangeAspect="1" noChangeArrowheads="1"/>
          </p:cNvPicPr>
          <p:nvPr userDrawn="1"/>
        </p:nvPicPr>
        <p:blipFill>
          <a:blip r:embed="rId41" cstate="screen">
            <a:extLst>
              <a:ext uri="{BEBA8EAE-BF5A-486C-A8C5-ECC9F3942E4B}">
                <a14:imgProps xmlns:a14="http://schemas.microsoft.com/office/drawing/2010/main">
                  <a14:imgLayer r:embed="rId42">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hidden="1">
            <a:extLst>
              <a:ext uri="{FF2B5EF4-FFF2-40B4-BE49-F238E27FC236}">
                <a16:creationId xmlns:a16="http://schemas.microsoft.com/office/drawing/2014/main" id="{85D826A4-459B-4049-8E8F-DD5E1A3EED89}"/>
              </a:ext>
            </a:extLst>
          </p:cNvPr>
          <p:cNvSpPr/>
          <p:nvPr userDrawn="1"/>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kumimoji="0" lang="en-US" sz="2500" b="0" i="0" u="none" cap="none"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97182715"/>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4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2241089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150" name="object 18">
            <a:extLst>
              <a:ext uri="{FF2B5EF4-FFF2-40B4-BE49-F238E27FC236}">
                <a16:creationId xmlns:a16="http://schemas.microsoft.com/office/drawing/2014/main" id="{3A2BCDE3-CC40-4846-9C29-805CF9303E27}"/>
              </a:ext>
            </a:extLst>
          </p:cNvPr>
          <p:cNvSpPr/>
          <p:nvPr/>
        </p:nvSpPr>
        <p:spPr bwMode="ltGray">
          <a:xfrm>
            <a:off x="8446337" y="6524649"/>
            <a:ext cx="2351026"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p>
        </p:txBody>
      </p:sp>
      <p:sp>
        <p:nvSpPr>
          <p:cNvPr id="151" name="object 19">
            <a:extLst>
              <a:ext uri="{FF2B5EF4-FFF2-40B4-BE49-F238E27FC236}">
                <a16:creationId xmlns:a16="http://schemas.microsoft.com/office/drawing/2014/main" id="{52B14DB3-A0D8-4D74-83DD-AFA423828DD7}"/>
              </a:ext>
            </a:extLst>
          </p:cNvPr>
          <p:cNvSpPr/>
          <p:nvPr/>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p>
        </p:txBody>
      </p:sp>
      <p:sp>
        <p:nvSpPr>
          <p:cNvPr id="152" name="object 20">
            <a:extLst>
              <a:ext uri="{FF2B5EF4-FFF2-40B4-BE49-F238E27FC236}">
                <a16:creationId xmlns:a16="http://schemas.microsoft.com/office/drawing/2014/main" id="{5FC703CA-76AA-4BF6-8F13-28F8A0DBBAC0}"/>
              </a:ext>
            </a:extLst>
          </p:cNvPr>
          <p:cNvSpPr/>
          <p:nvPr/>
        </p:nvSpPr>
        <p:spPr bwMode="ltGray">
          <a:xfrm>
            <a:off x="9733066" y="6435965"/>
            <a:ext cx="2459006"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userDrawn="1">
            <p:ph type="title"/>
            <p:custDataLst>
              <p:tags r:id="rId22"/>
            </p:custDataLst>
          </p:nvPr>
        </p:nvSpPr>
        <p:spPr>
          <a:xfrm>
            <a:off x="554736" y="519011"/>
            <a:ext cx="11082528" cy="384721"/>
          </a:xfrm>
          <a:prstGeom prst="rect">
            <a:avLst/>
          </a:prstGeom>
        </p:spPr>
        <p:txBody>
          <a:bodyPr vert="horz" wrap="square" lIns="0" tIns="0" rIns="0" bIns="0" rtlCol="0" anchor="b" anchorCtr="0">
            <a:sp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178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userDrawn="1">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3EF12DEA-A8AD-45DC-9930-16E29EF5D921}"/>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E756F12A-2B9D-42B5-AC5A-F76790ACDF0C}"/>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2" name="Legend2" hidden="1">
              <a:extLst>
                <a:ext uri="{FF2B5EF4-FFF2-40B4-BE49-F238E27FC236}">
                  <a16:creationId xmlns:a16="http://schemas.microsoft.com/office/drawing/2014/main" id="{8FD1A8BE-4185-4D21-A01B-01CCDB3C093E}"/>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hidden="1">
              <a:extLst>
                <a:ext uri="{FF2B5EF4-FFF2-40B4-BE49-F238E27FC236}">
                  <a16:creationId xmlns:a16="http://schemas.microsoft.com/office/drawing/2014/main" id="{87E54023-A7E5-40DF-96A4-17B2717F853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hidden="1">
              <a:extLst>
                <a:ext uri="{FF2B5EF4-FFF2-40B4-BE49-F238E27FC236}">
                  <a16:creationId xmlns:a16="http://schemas.microsoft.com/office/drawing/2014/main" id="{6A8B35CF-7CB7-4B3D-953F-0C102548AA4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5" name="LineLegend2" hidden="1">
              <a:extLst>
                <a:ext uri="{FF2B5EF4-FFF2-40B4-BE49-F238E27FC236}">
                  <a16:creationId xmlns:a16="http://schemas.microsoft.com/office/drawing/2014/main" id="{F024F759-5C4C-49E9-A579-93F7797ADFC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6" name="LineLegend1" hidden="1">
              <a:extLst>
                <a:ext uri="{FF2B5EF4-FFF2-40B4-BE49-F238E27FC236}">
                  <a16:creationId xmlns:a16="http://schemas.microsoft.com/office/drawing/2014/main" id="{6F090986-109F-440A-8D1C-95C4D3010A4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442381CC-9FA5-4C01-80A5-24FAC5F98BB8}"/>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8DD19081-498D-46E7-8F4A-A3471F57102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6" name="Legend2" hidden="1">
              <a:extLst>
                <a:ext uri="{FF2B5EF4-FFF2-40B4-BE49-F238E27FC236}">
                  <a16:creationId xmlns:a16="http://schemas.microsoft.com/office/drawing/2014/main" id="{1F712181-A04C-4EF2-B4DB-DCCFC93CEFFE}"/>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3" hidden="1">
              <a:extLst>
                <a:ext uri="{FF2B5EF4-FFF2-40B4-BE49-F238E27FC236}">
                  <a16:creationId xmlns:a16="http://schemas.microsoft.com/office/drawing/2014/main" id="{52E4DB4B-538D-4312-BF11-00B95237FF25}"/>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4" hidden="1">
              <a:extLst>
                <a:ext uri="{FF2B5EF4-FFF2-40B4-BE49-F238E27FC236}">
                  <a16:creationId xmlns:a16="http://schemas.microsoft.com/office/drawing/2014/main" id="{BE1B5BE4-F3E3-4D86-A486-F5B3F85BFB9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5" hidden="1">
              <a:extLst>
                <a:ext uri="{FF2B5EF4-FFF2-40B4-BE49-F238E27FC236}">
                  <a16:creationId xmlns:a16="http://schemas.microsoft.com/office/drawing/2014/main" id="{AEAA9174-A908-4452-AA41-3602447B79D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1" name="MoonLegend1" hidden="1">
              <a:extLst>
                <a:ext uri="{FF2B5EF4-FFF2-40B4-BE49-F238E27FC236}">
                  <a16:creationId xmlns:a16="http://schemas.microsoft.com/office/drawing/2014/main" id="{D25FAD1D-912A-4D8D-ADAD-6487364DEB99}"/>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BFDE05AC-C14C-4A5F-88E0-560587A8D9D1}"/>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5" name="Arc 214" hidden="1">
                <a:extLst>
                  <a:ext uri="{FF2B5EF4-FFF2-40B4-BE49-F238E27FC236}">
                    <a16:creationId xmlns:a16="http://schemas.microsoft.com/office/drawing/2014/main" id="{DB561C0E-6D90-4954-91BB-5FF1CC7EE206}"/>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2" name="MoonLegend2" hidden="1">
              <a:extLst>
                <a:ext uri="{FF2B5EF4-FFF2-40B4-BE49-F238E27FC236}">
                  <a16:creationId xmlns:a16="http://schemas.microsoft.com/office/drawing/2014/main" id="{CFEE06B7-7D84-4285-B6BF-5FA510647054}"/>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31A45B9-439C-4209-815D-1132E23D1ECB}"/>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3" name="Arc 212" hidden="1">
                <a:extLst>
                  <a:ext uri="{FF2B5EF4-FFF2-40B4-BE49-F238E27FC236}">
                    <a16:creationId xmlns:a16="http://schemas.microsoft.com/office/drawing/2014/main" id="{675F7643-E557-4CF0-B2A3-09122DA51500}"/>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3" hidden="1">
              <a:extLst>
                <a:ext uri="{FF2B5EF4-FFF2-40B4-BE49-F238E27FC236}">
                  <a16:creationId xmlns:a16="http://schemas.microsoft.com/office/drawing/2014/main" id="{E7500E21-C91A-4BA2-A352-7AF5A51AD652}"/>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F3C796BC-D3BC-4FA6-AAF8-98729490344D}"/>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1" name="Arc 210" hidden="1">
                <a:extLst>
                  <a:ext uri="{FF2B5EF4-FFF2-40B4-BE49-F238E27FC236}">
                    <a16:creationId xmlns:a16="http://schemas.microsoft.com/office/drawing/2014/main" id="{7AA06FE2-0EC8-45A7-9099-D529D626967B}"/>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4" hidden="1">
              <a:extLst>
                <a:ext uri="{FF2B5EF4-FFF2-40B4-BE49-F238E27FC236}">
                  <a16:creationId xmlns:a16="http://schemas.microsoft.com/office/drawing/2014/main" id="{DDDBE0FE-29F3-4D84-A1A1-72242C1097DE}"/>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AF030F28-71EC-4FE5-A89D-AC5FDB7A0B11}"/>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9" name="Arc 208" hidden="1">
                <a:extLst>
                  <a:ext uri="{FF2B5EF4-FFF2-40B4-BE49-F238E27FC236}">
                    <a16:creationId xmlns:a16="http://schemas.microsoft.com/office/drawing/2014/main" id="{2EFE1010-06EB-4252-AFB6-0C380258A765}"/>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5" hidden="1">
              <a:extLst>
                <a:ext uri="{FF2B5EF4-FFF2-40B4-BE49-F238E27FC236}">
                  <a16:creationId xmlns:a16="http://schemas.microsoft.com/office/drawing/2014/main" id="{753A9208-BBFD-47DD-8489-8C83E775BD25}"/>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73806C62-49D2-4ED7-B978-D01EE75A0A6E}"/>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7" name="Arc 206" hidden="1">
                <a:extLst>
                  <a:ext uri="{FF2B5EF4-FFF2-40B4-BE49-F238E27FC236}">
                    <a16:creationId xmlns:a16="http://schemas.microsoft.com/office/drawing/2014/main" id="{AFF6BB63-60A6-44EA-81C9-D8D11381666A}"/>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216" name="LegendBoxes" hidden="1">
            <a:extLst>
              <a:ext uri="{FF2B5EF4-FFF2-40B4-BE49-F238E27FC236}">
                <a16:creationId xmlns:a16="http://schemas.microsoft.com/office/drawing/2014/main" id="{16CC05F0-04BE-4B3C-B433-7C611B9BE319}"/>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BF10090-C453-4BAD-9A9B-79EFA6D0D9C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8" name="RectangleLegend2" hidden="1">
              <a:extLst>
                <a:ext uri="{FF2B5EF4-FFF2-40B4-BE49-F238E27FC236}">
                  <a16:creationId xmlns:a16="http://schemas.microsoft.com/office/drawing/2014/main" id="{17FB312B-AB92-4726-AD5D-C224A00EF7FE}"/>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9" name="RectangleLegend3" hidden="1">
              <a:extLst>
                <a:ext uri="{FF2B5EF4-FFF2-40B4-BE49-F238E27FC236}">
                  <a16:creationId xmlns:a16="http://schemas.microsoft.com/office/drawing/2014/main" id="{681E40E9-90C5-409C-BCD4-105BDCD8327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0" name="RectangleLegend4" hidden="1">
              <a:extLst>
                <a:ext uri="{FF2B5EF4-FFF2-40B4-BE49-F238E27FC236}">
                  <a16:creationId xmlns:a16="http://schemas.microsoft.com/office/drawing/2014/main" id="{4ECB1598-6B6A-47C3-8E00-226EA12C3F6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1" name="RectangleLegend5" hidden="1">
              <a:extLst>
                <a:ext uri="{FF2B5EF4-FFF2-40B4-BE49-F238E27FC236}">
                  <a16:creationId xmlns:a16="http://schemas.microsoft.com/office/drawing/2014/main" id="{5D8CB506-FABC-464C-B08D-C19D959AFBD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2" name="Legend1" hidden="1">
              <a:extLst>
                <a:ext uri="{FF2B5EF4-FFF2-40B4-BE49-F238E27FC236}">
                  <a16:creationId xmlns:a16="http://schemas.microsoft.com/office/drawing/2014/main" id="{6C71BE16-D852-4455-81EF-C12897E862FF}"/>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3" name="Legend2" hidden="1">
              <a:extLst>
                <a:ext uri="{FF2B5EF4-FFF2-40B4-BE49-F238E27FC236}">
                  <a16:creationId xmlns:a16="http://schemas.microsoft.com/office/drawing/2014/main" id="{512D6109-3900-4BEF-82B4-CFBE28B9E0E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4" name="Legend3" hidden="1">
              <a:extLst>
                <a:ext uri="{FF2B5EF4-FFF2-40B4-BE49-F238E27FC236}">
                  <a16:creationId xmlns:a16="http://schemas.microsoft.com/office/drawing/2014/main" id="{4007812F-8CE5-4FE3-A76E-60CC2B2FCC26}"/>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5" name="Legend4" hidden="1">
              <a:extLst>
                <a:ext uri="{FF2B5EF4-FFF2-40B4-BE49-F238E27FC236}">
                  <a16:creationId xmlns:a16="http://schemas.microsoft.com/office/drawing/2014/main" id="{0D90D997-15B8-4351-8FD4-220CE51F0FF1}"/>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6" name="Legend5" hidden="1">
              <a:extLst>
                <a:ext uri="{FF2B5EF4-FFF2-40B4-BE49-F238E27FC236}">
                  <a16:creationId xmlns:a16="http://schemas.microsoft.com/office/drawing/2014/main" id="{26DF2AD0-DEF5-4588-A1E4-6043FE7787B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
        <p:nvSpPr>
          <p:cNvPr id="148" name="object 23">
            <a:extLst>
              <a:ext uri="{FF2B5EF4-FFF2-40B4-BE49-F238E27FC236}">
                <a16:creationId xmlns:a16="http://schemas.microsoft.com/office/drawing/2014/main" id="{A9402EDF-E9AE-4213-B765-4C4565BE1E51}"/>
              </a:ext>
            </a:extLst>
          </p:cNvPr>
          <p:cNvSpPr/>
          <p:nvPr userDrawn="1"/>
        </p:nvSpPr>
        <p:spPr bwMode="ltGray">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p>
        </p:txBody>
      </p:sp>
      <p:pic>
        <p:nvPicPr>
          <p:cNvPr id="159" name="Picture 527" descr="Become a DC Business — #ObviouslyDC">
            <a:extLst>
              <a:ext uri="{FF2B5EF4-FFF2-40B4-BE49-F238E27FC236}">
                <a16:creationId xmlns:a16="http://schemas.microsoft.com/office/drawing/2014/main" id="{29E99BF7-73C3-40D2-BC23-8D2DDEEB4A4B}"/>
              </a:ext>
            </a:extLst>
          </p:cNvPr>
          <p:cNvPicPr>
            <a:picLocks noChangeAspect="1" noChangeArrowheads="1"/>
          </p:cNvPicPr>
          <p:nvPr userDrawn="1"/>
        </p:nvPicPr>
        <p:blipFill>
          <a:blip r:embed="rId41" cstate="screen">
            <a:extLst>
              <a:ext uri="{BEBA8EAE-BF5A-486C-A8C5-ECC9F3942E4B}">
                <a14:imgProps xmlns:a14="http://schemas.microsoft.com/office/drawing/2010/main">
                  <a14:imgLayer r:embed="rId42">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hidden="1">
            <a:extLst>
              <a:ext uri="{FF2B5EF4-FFF2-40B4-BE49-F238E27FC236}">
                <a16:creationId xmlns:a16="http://schemas.microsoft.com/office/drawing/2014/main" id="{85D826A4-459B-4049-8E8F-DD5E1A3EED89}"/>
              </a:ext>
            </a:extLst>
          </p:cNvPr>
          <p:cNvSpPr/>
          <p:nvPr userDrawn="1"/>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kumimoji="0" lang="en-US" sz="2500" b="0" i="0" u="none" cap="none" baseline="0" dirty="0">
              <a:solidFill>
                <a:schemeClr val="bg1"/>
              </a:solidFill>
              <a:latin typeface="Neutra Display Titling" panose="02000000000000000000" pitchFamily="50" charset="0"/>
              <a:ea typeface="+mj-ea"/>
              <a:cs typeface="+mj-cs"/>
            </a:endParaRPr>
          </a:p>
        </p:txBody>
      </p:sp>
    </p:spTree>
    <p:extLst>
      <p:ext uri="{BB962C8B-B14F-4D97-AF65-F5344CB8AC3E}">
        <p14:creationId xmlns:p14="http://schemas.microsoft.com/office/powerpoint/2010/main" val="162161089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4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3"/>
            </p:custDataLst>
            <p:extLst>
              <p:ext uri="{D42A27DB-BD31-4B8C-83A1-F6EECF244321}">
                <p14:modId xmlns:p14="http://schemas.microsoft.com/office/powerpoint/2010/main" val="2148916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13" imgH="416" progId="TCLayout.ActiveDocument.1">
                  <p:embed/>
                </p:oleObj>
              </mc:Choice>
              <mc:Fallback>
                <p:oleObj name="think-cell Slide" r:id="rId2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50" name="object 18">
            <a:extLst>
              <a:ext uri="{FF2B5EF4-FFF2-40B4-BE49-F238E27FC236}">
                <a16:creationId xmlns:a16="http://schemas.microsoft.com/office/drawing/2014/main" id="{3A2BCDE3-CC40-4846-9C29-805CF9303E27}"/>
              </a:ext>
            </a:extLst>
          </p:cNvPr>
          <p:cNvSpPr/>
          <p:nvPr/>
        </p:nvSpPr>
        <p:spPr bwMode="ltGray">
          <a:xfrm>
            <a:off x="8446337" y="6524649"/>
            <a:ext cx="2351026" cy="333197"/>
          </a:xfrm>
          <a:custGeom>
            <a:avLst/>
            <a:gdLst/>
            <a:ahLst/>
            <a:cxnLst/>
            <a:rect l="l" t="t" r="r" b="b"/>
            <a:pathLst>
              <a:path w="10386060" h="974090">
                <a:moveTo>
                  <a:pt x="10385939" y="0"/>
                </a:moveTo>
                <a:lnTo>
                  <a:pt x="418789" y="0"/>
                </a:lnTo>
                <a:lnTo>
                  <a:pt x="0" y="974051"/>
                </a:lnTo>
                <a:lnTo>
                  <a:pt x="10385939" y="974051"/>
                </a:lnTo>
                <a:lnTo>
                  <a:pt x="10385939" y="0"/>
                </a:lnTo>
                <a:close/>
              </a:path>
            </a:pathLst>
          </a:custGeom>
          <a:solidFill>
            <a:srgbClr val="CACCCC"/>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1" name="object 19">
            <a:extLst>
              <a:ext uri="{FF2B5EF4-FFF2-40B4-BE49-F238E27FC236}">
                <a16:creationId xmlns:a16="http://schemas.microsoft.com/office/drawing/2014/main" id="{52B14DB3-A0D8-4D74-83DD-AFA423828DD7}"/>
              </a:ext>
            </a:extLst>
          </p:cNvPr>
          <p:cNvSpPr/>
          <p:nvPr/>
        </p:nvSpPr>
        <p:spPr bwMode="ltGray">
          <a:xfrm>
            <a:off x="-1523" y="6631707"/>
            <a:ext cx="12193554" cy="226293"/>
          </a:xfrm>
          <a:custGeom>
            <a:avLst/>
            <a:gdLst/>
            <a:ahLst/>
            <a:cxnLst/>
            <a:rect l="l" t="t" r="r" b="b"/>
            <a:pathLst>
              <a:path w="20104100" h="715009">
                <a:moveTo>
                  <a:pt x="20104099" y="0"/>
                </a:moveTo>
                <a:lnTo>
                  <a:pt x="0" y="0"/>
                </a:lnTo>
                <a:lnTo>
                  <a:pt x="0" y="714822"/>
                </a:lnTo>
                <a:lnTo>
                  <a:pt x="20104099" y="714822"/>
                </a:lnTo>
                <a:lnTo>
                  <a:pt x="20104099" y="0"/>
                </a:lnTo>
                <a:close/>
              </a:path>
            </a:pathLst>
          </a:custGeom>
          <a:solidFill>
            <a:srgbClr val="002B3A"/>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2" name="object 20">
            <a:extLst>
              <a:ext uri="{FF2B5EF4-FFF2-40B4-BE49-F238E27FC236}">
                <a16:creationId xmlns:a16="http://schemas.microsoft.com/office/drawing/2014/main" id="{5FC703CA-76AA-4BF6-8F13-28F8A0DBBAC0}"/>
              </a:ext>
            </a:extLst>
          </p:cNvPr>
          <p:cNvSpPr/>
          <p:nvPr/>
        </p:nvSpPr>
        <p:spPr bwMode="ltGray">
          <a:xfrm>
            <a:off x="9733066" y="6435965"/>
            <a:ext cx="2459006" cy="422035"/>
          </a:xfrm>
          <a:custGeom>
            <a:avLst/>
            <a:gdLst/>
            <a:ahLst/>
            <a:cxnLst/>
            <a:rect l="l" t="t" r="r" b="b"/>
            <a:pathLst>
              <a:path w="10386060" h="1233804">
                <a:moveTo>
                  <a:pt x="10385939" y="0"/>
                </a:moveTo>
                <a:lnTo>
                  <a:pt x="418789" y="0"/>
                </a:lnTo>
                <a:lnTo>
                  <a:pt x="0" y="1233315"/>
                </a:lnTo>
                <a:lnTo>
                  <a:pt x="10385939" y="1233315"/>
                </a:lnTo>
                <a:lnTo>
                  <a:pt x="10385939"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 name="Rectangle 1" hidden="1">
            <a:extLst>
              <a:ext uri="{FF2B5EF4-FFF2-40B4-BE49-F238E27FC236}">
                <a16:creationId xmlns:a16="http://schemas.microsoft.com/office/drawing/2014/main" id="{15B28737-798E-48D4-BBDB-8EB35CB9FFFB}"/>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latin typeface="Arial" panose="020B0604020202020204" pitchFamily="34" charset="0"/>
                <a:cs typeface="Arial" panose="020B0604020202020204" pitchFamily="34" charset="0"/>
                <a:sym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userDrawn="1">
            <p:ph type="title"/>
            <p:custDataLst>
              <p:tags r:id="rId6"/>
            </p:custDataLst>
          </p:nvPr>
        </p:nvSpPr>
        <p:spPr>
          <a:xfrm>
            <a:off x="554736" y="519011"/>
            <a:ext cx="11082528" cy="384721"/>
          </a:xfrm>
          <a:prstGeom prst="rect">
            <a:avLst/>
          </a:prstGeom>
        </p:spPr>
        <p:txBody>
          <a:bodyPr vert="horz" wrap="square" lIns="0" tIns="0" rIns="0" bIns="0" rtlCol="0" anchor="b" anchorCtr="0">
            <a:sp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17848"/>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7"/>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Above Chart Exhibit Title</a:t>
            </a:r>
          </a:p>
          <a:p>
            <a:pPr lvl="0"/>
            <a:r>
              <a:rPr lang="en-US" b="0" dirty="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userDrawn="1">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0" name="LegendLines" hidden="1">
            <a:extLst>
              <a:ext uri="{FF2B5EF4-FFF2-40B4-BE49-F238E27FC236}">
                <a16:creationId xmlns:a16="http://schemas.microsoft.com/office/drawing/2014/main" id="{3EF12DEA-A8AD-45DC-9930-16E29EF5D921}"/>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E756F12A-2B9D-42B5-AC5A-F76790ACDF0C}"/>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8FD1A8BE-4185-4D21-A01B-01CCDB3C093E}"/>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87E54023-A7E5-40DF-96A4-17B2717F853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6A8B35CF-7CB7-4B3D-953F-0C102548AA4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F024F759-5C4C-49E9-A579-93F7797ADFC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6F090986-109F-440A-8D1C-95C4D3010A4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442381CC-9FA5-4C01-80A5-24FAC5F98BB8}"/>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8DD19081-498D-46E7-8F4A-A3471F57102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1F712181-A04C-4EF2-B4DB-DCCFC93CEFFE}"/>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52E4DB4B-538D-4312-BF11-00B95237FF25}"/>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BE1B5BE4-F3E3-4D86-A486-F5B3F85BFB9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EAA9174-A908-4452-AA41-3602447B79D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D25FAD1D-912A-4D8D-ADAD-6487364DEB99}"/>
                </a:ext>
              </a:extLst>
            </p:cNvPr>
            <p:cNvGrpSpPr>
              <a:grpSpLocks noChangeAspect="1"/>
            </p:cNvGrpSpPr>
            <p:nvPr>
              <p:custDataLst>
                <p:tags r:id="rId8"/>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BFDE05AC-C14C-4A5F-88E0-560587A8D9D1}"/>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DB561C0E-6D90-4954-91BB-5FF1CC7EE206}"/>
                  </a:ext>
                </a:extLst>
              </p:cNvPr>
              <p:cNvSpPr/>
              <p:nvPr>
                <p:custDataLst>
                  <p:tags r:id="rId2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CFEE06B7-7D84-4285-B6BF-5FA510647054}"/>
                </a:ext>
              </a:extLst>
            </p:cNvPr>
            <p:cNvGrpSpPr>
              <a:grpSpLocks noChangeAspect="1"/>
            </p:cNvGrpSpPr>
            <p:nvPr>
              <p:custDataLst>
                <p:tags r:id="rId9"/>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931A45B9-439C-4209-815D-1132E23D1ECB}"/>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675F7643-E557-4CF0-B2A3-09122DA51500}"/>
                  </a:ext>
                </a:extLst>
              </p:cNvPr>
              <p:cNvSpPr/>
              <p:nvPr>
                <p:custDataLst>
                  <p:tags r:id="rId2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E7500E21-C91A-4BA2-A352-7AF5A51AD652}"/>
                </a:ext>
              </a:extLst>
            </p:cNvPr>
            <p:cNvGrpSpPr>
              <a:grpSpLocks noChangeAspect="1"/>
            </p:cNvGrpSpPr>
            <p:nvPr>
              <p:custDataLst>
                <p:tags r:id="rId10"/>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F3C796BC-D3BC-4FA6-AAF8-98729490344D}"/>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7AA06FE2-0EC8-45A7-9099-D529D626967B}"/>
                  </a:ext>
                </a:extLst>
              </p:cNvPr>
              <p:cNvSpPr/>
              <p:nvPr>
                <p:custDataLst>
                  <p:tags r:id="rId1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DDDBE0FE-29F3-4D84-A1A1-72242C1097DE}"/>
                </a:ext>
              </a:extLst>
            </p:cNvPr>
            <p:cNvGrpSpPr>
              <a:grpSpLocks noChangeAspect="1"/>
            </p:cNvGrpSpPr>
            <p:nvPr>
              <p:custDataLst>
                <p:tags r:id="rId11"/>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AF030F28-71EC-4FE5-A89D-AC5FDB7A0B11}"/>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2EFE1010-06EB-4252-AFB6-0C380258A765}"/>
                  </a:ext>
                </a:extLst>
              </p:cNvPr>
              <p:cNvSpPr/>
              <p:nvPr>
                <p:custDataLst>
                  <p:tags r:id="rId1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753A9208-BBFD-47DD-8489-8C83E775BD25}"/>
                </a:ext>
              </a:extLst>
            </p:cNvPr>
            <p:cNvGrpSpPr>
              <a:grpSpLocks noChangeAspect="1"/>
            </p:cNvGrpSpPr>
            <p:nvPr>
              <p:custDataLst>
                <p:tags r:id="rId12"/>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73806C62-49D2-4ED7-B978-D01EE75A0A6E}"/>
                  </a:ext>
                </a:extLst>
              </p:cNvPr>
              <p:cNvSpPr/>
              <p:nvPr>
                <p:custDataLst>
                  <p:tags r:id="rId1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AFF6BB63-60A6-44EA-81C9-D8D11381666A}"/>
                  </a:ext>
                </a:extLst>
              </p:cNvPr>
              <p:cNvSpPr/>
              <p:nvPr>
                <p:custDataLst>
                  <p:tags r:id="rId1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16CC05F0-04BE-4B3C-B433-7C611B9BE319}"/>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7BF10090-C453-4BAD-9A9B-79EFA6D0D9C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7FB312B-AB92-4726-AD5D-C224A00EF7FE}"/>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681E40E9-90C5-409C-BCD4-105BDCD8327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4ECB1598-6B6A-47C3-8E00-226EA12C3F6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5D8CB506-FABC-464C-B08D-C19D959AFBD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6C71BE16-D852-4455-81EF-C12897E862FF}"/>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512D6109-3900-4BEF-82B4-CFBE28B9E0EE}"/>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4007812F-8CE5-4FE3-A76E-60CC2B2FCC26}"/>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0D90D997-15B8-4351-8FD4-220CE51F0FF1}"/>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26DF2AD0-DEF5-4588-A1E4-6043FE7787BF}"/>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bject 23">
            <a:extLst>
              <a:ext uri="{FF2B5EF4-FFF2-40B4-BE49-F238E27FC236}">
                <a16:creationId xmlns:a16="http://schemas.microsoft.com/office/drawing/2014/main" id="{A9402EDF-E9AE-4213-B765-4C4565BE1E51}"/>
              </a:ext>
            </a:extLst>
          </p:cNvPr>
          <p:cNvSpPr/>
          <p:nvPr userDrawn="1"/>
        </p:nvSpPr>
        <p:spPr bwMode="ltGray">
          <a:xfrm>
            <a:off x="554736" y="948472"/>
            <a:ext cx="1011532" cy="76765"/>
          </a:xfrm>
          <a:custGeom>
            <a:avLst/>
            <a:gdLst/>
            <a:ahLst/>
            <a:cxnLst/>
            <a:rect l="l" t="t" r="r" b="b"/>
            <a:pathLst>
              <a:path w="2349500" h="118110">
                <a:moveTo>
                  <a:pt x="2349013" y="0"/>
                </a:moveTo>
                <a:lnTo>
                  <a:pt x="0" y="0"/>
                </a:lnTo>
                <a:lnTo>
                  <a:pt x="0" y="117833"/>
                </a:lnTo>
                <a:lnTo>
                  <a:pt x="2349013" y="117833"/>
                </a:lnTo>
                <a:lnTo>
                  <a:pt x="2349013" y="0"/>
                </a:lnTo>
                <a:close/>
              </a:path>
            </a:pathLst>
          </a:custGeom>
          <a:solidFill>
            <a:srgbClr val="09732D"/>
          </a:solidFill>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pic>
        <p:nvPicPr>
          <p:cNvPr id="159" name="Picture 527" descr="Become a DC Business — #ObviouslyDC">
            <a:extLst>
              <a:ext uri="{FF2B5EF4-FFF2-40B4-BE49-F238E27FC236}">
                <a16:creationId xmlns:a16="http://schemas.microsoft.com/office/drawing/2014/main" id="{29E99BF7-73C3-40D2-BC23-8D2DDEEB4A4B}"/>
              </a:ext>
            </a:extLst>
          </p:cNvPr>
          <p:cNvPicPr>
            <a:picLocks noChangeAspect="1" noChangeArrowheads="1"/>
          </p:cNvPicPr>
          <p:nvPr userDrawn="1"/>
        </p:nvPicPr>
        <p:blipFill>
          <a:blip r:embed="rId25" cstate="screen">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a:ext>
            </a:extLst>
          </a:blip>
          <a:srcRect/>
          <a:stretch>
            <a:fillRect/>
          </a:stretch>
        </p:blipFill>
        <p:spPr bwMode="ltGray">
          <a:xfrm>
            <a:off x="9952292" y="6521100"/>
            <a:ext cx="1342308" cy="2604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hidden="1">
            <a:extLst>
              <a:ext uri="{FF2B5EF4-FFF2-40B4-BE49-F238E27FC236}">
                <a16:creationId xmlns:a16="http://schemas.microsoft.com/office/drawing/2014/main" id="{85D826A4-459B-4049-8E8F-DD5E1A3EED89}"/>
              </a:ext>
            </a:extLst>
          </p:cNvPr>
          <p:cNvSpPr/>
          <p:nvPr userDrawn="1"/>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kumimoji="0" lang="en-US" sz="2500" b="0" i="0" u="none" cap="none"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26164214"/>
      </p:ext>
    </p:extLst>
  </p:cSld>
  <p:clrMap bg1="lt1" tx1="dk1" bg2="lt2" tx2="dk2" accent1="accent1" accent2="accent2" accent3="accent3" accent4="accent4" accent5="accent5" accent6="accent6" hlink="hlink" folHlink="folHlink"/>
  <p:sldLayoutIdLst>
    <p:sldLayoutId id="2147484070" r:id="rId1"/>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4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51ADD-956B-E686-E931-A920DB8AFEF1}"/>
              </a:ext>
            </a:extLst>
          </p:cNvPr>
          <p:cNvSpPr>
            <a:spLocks noGrp="1"/>
          </p:cNvSpPr>
          <p:nvPr>
            <p:ph type="title"/>
          </p:nvPr>
        </p:nvSpPr>
        <p:spPr>
          <a:xfrm>
            <a:off x="253313" y="189254"/>
            <a:ext cx="10515600" cy="49448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520C2D6-ED98-69B3-3E93-9BA50A8DEB9F}"/>
              </a:ext>
            </a:extLst>
          </p:cNvPr>
          <p:cNvSpPr>
            <a:spLocks noGrp="1"/>
          </p:cNvSpPr>
          <p:nvPr>
            <p:ph type="body" idx="1"/>
          </p:nvPr>
        </p:nvSpPr>
        <p:spPr>
          <a:xfrm>
            <a:off x="333567" y="83708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73068C9-7A35-26D4-6776-13882BB59C5F}"/>
              </a:ext>
            </a:extLst>
          </p:cNvPr>
          <p:cNvSpPr/>
          <p:nvPr userDrawn="1"/>
        </p:nvSpPr>
        <p:spPr>
          <a:xfrm>
            <a:off x="-16477" y="6540843"/>
            <a:ext cx="12224953" cy="325395"/>
          </a:xfrm>
          <a:prstGeom prst="rect">
            <a:avLst/>
          </a:prstGeom>
          <a:solidFill>
            <a:srgbClr val="00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Neutra Text Alt" panose="02000000000000000000" pitchFamily="50" charset="0"/>
            </a:endParaRPr>
          </a:p>
        </p:txBody>
      </p:sp>
      <p:sp>
        <p:nvSpPr>
          <p:cNvPr id="13" name="Date Placeholder 3">
            <a:extLst>
              <a:ext uri="{FF2B5EF4-FFF2-40B4-BE49-F238E27FC236}">
                <a16:creationId xmlns:a16="http://schemas.microsoft.com/office/drawing/2014/main" id="{E193E9A7-2383-38F9-40FD-B3BB3388D7A5}"/>
              </a:ext>
            </a:extLst>
          </p:cNvPr>
          <p:cNvSpPr>
            <a:spLocks noGrp="1"/>
          </p:cNvSpPr>
          <p:nvPr>
            <p:ph type="dt" sz="half" idx="2"/>
          </p:nvPr>
        </p:nvSpPr>
        <p:spPr>
          <a:xfrm>
            <a:off x="129744" y="6549082"/>
            <a:ext cx="2743201" cy="365125"/>
          </a:xfrm>
          <a:prstGeom prst="rect">
            <a:avLst/>
          </a:prstGeom>
        </p:spPr>
        <p:txBody>
          <a:bodyPr/>
          <a:lstStyle>
            <a:lvl1pPr>
              <a:defRPr sz="1200">
                <a:solidFill>
                  <a:schemeClr val="bg1"/>
                </a:solidFill>
                <a:latin typeface="Neutra Text Alt" panose="02000000000000000000" pitchFamily="50" charset="0"/>
              </a:defRPr>
            </a:lvl1pPr>
          </a:lstStyle>
          <a:p>
            <a:r>
              <a:rPr lang="en-US" dirty="0"/>
              <a:t>[briefing date TBD]</a:t>
            </a:r>
          </a:p>
        </p:txBody>
      </p:sp>
      <p:sp>
        <p:nvSpPr>
          <p:cNvPr id="14" name="Footer Placeholder 4">
            <a:extLst>
              <a:ext uri="{FF2B5EF4-FFF2-40B4-BE49-F238E27FC236}">
                <a16:creationId xmlns:a16="http://schemas.microsoft.com/office/drawing/2014/main" id="{18F33122-8B52-4BDD-4BAB-C15F1D8A4E3A}"/>
              </a:ext>
            </a:extLst>
          </p:cNvPr>
          <p:cNvSpPr>
            <a:spLocks noGrp="1"/>
          </p:cNvSpPr>
          <p:nvPr>
            <p:ph type="ftr" sz="quarter" idx="3"/>
          </p:nvPr>
        </p:nvSpPr>
        <p:spPr>
          <a:xfrm>
            <a:off x="4038600" y="6549082"/>
            <a:ext cx="4114800" cy="365125"/>
          </a:xfrm>
          <a:prstGeom prst="rect">
            <a:avLst/>
          </a:prstGeom>
        </p:spPr>
        <p:txBody>
          <a:bodyPr/>
          <a:lstStyle>
            <a:lvl1pPr algn="ctr">
              <a:defRPr sz="1200" b="1">
                <a:solidFill>
                  <a:schemeClr val="bg1"/>
                </a:solidFill>
                <a:latin typeface="Neutra Text Alt" panose="02000000000000000000" pitchFamily="50" charset="0"/>
              </a:defRPr>
            </a:lvl1pPr>
          </a:lstStyle>
          <a:p>
            <a:r>
              <a:rPr lang="fr-FR" dirty="0"/>
              <a:t>BIL Implementation xBRT</a:t>
            </a:r>
            <a:endParaRPr lang="en-US" dirty="0"/>
          </a:p>
        </p:txBody>
      </p:sp>
      <p:sp>
        <p:nvSpPr>
          <p:cNvPr id="15" name="Slide Number Placeholder 5">
            <a:extLst>
              <a:ext uri="{FF2B5EF4-FFF2-40B4-BE49-F238E27FC236}">
                <a16:creationId xmlns:a16="http://schemas.microsoft.com/office/drawing/2014/main" id="{D5E83BF7-8F05-F2CF-3439-8DC64C5F0384}"/>
              </a:ext>
            </a:extLst>
          </p:cNvPr>
          <p:cNvSpPr>
            <a:spLocks noGrp="1"/>
          </p:cNvSpPr>
          <p:nvPr>
            <p:ph type="sldNum" sz="quarter" idx="4"/>
          </p:nvPr>
        </p:nvSpPr>
        <p:spPr>
          <a:xfrm>
            <a:off x="9302580" y="6549082"/>
            <a:ext cx="2743201" cy="365125"/>
          </a:xfrm>
          <a:prstGeom prst="rect">
            <a:avLst/>
          </a:prstGeom>
        </p:spPr>
        <p:txBody>
          <a:bodyPr/>
          <a:lstStyle>
            <a:lvl1pPr algn="r">
              <a:defRPr sz="1200">
                <a:solidFill>
                  <a:schemeClr val="bg1"/>
                </a:solidFill>
                <a:latin typeface="Neutra Text Alt" panose="02000000000000000000" pitchFamily="50" charset="0"/>
              </a:defRPr>
            </a:lvl1pPr>
          </a:lstStyle>
          <a:p>
            <a:fld id="{140F5A53-27C7-435F-A9FC-D1B6E6119A16}" type="slidenum">
              <a:rPr lang="en-US" smtClean="0"/>
              <a:pPr/>
              <a:t>‹#›</a:t>
            </a:fld>
            <a:endParaRPr lang="en-US" dirty="0"/>
          </a:p>
        </p:txBody>
      </p:sp>
    </p:spTree>
    <p:extLst>
      <p:ext uri="{BB962C8B-B14F-4D97-AF65-F5344CB8AC3E}">
        <p14:creationId xmlns:p14="http://schemas.microsoft.com/office/powerpoint/2010/main" val="169384230"/>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Lst>
  <p:hf hdr="0"/>
  <p:txStyles>
    <p:titleStyle>
      <a:lvl1pPr algn="l" defTabSz="914391" rtl="0" eaLnBrk="1" latinLnBrk="0" hangingPunct="1">
        <a:lnSpc>
          <a:spcPct val="90000"/>
        </a:lnSpc>
        <a:spcBef>
          <a:spcPct val="0"/>
        </a:spcBef>
        <a:buNone/>
        <a:defRPr sz="2400" b="1" kern="1200">
          <a:solidFill>
            <a:schemeClr val="tx1"/>
          </a:solidFill>
          <a:latin typeface="Neutra Text Alt" panose="02000000000000000000" pitchFamily="50" charset="0"/>
          <a:ea typeface="+mj-ea"/>
          <a:cs typeface="+mj-cs"/>
        </a:defRPr>
      </a:lvl1pPr>
    </p:titleStyle>
    <p:bodyStyle>
      <a:lvl1pPr marL="228598" indent="-228598" algn="l" defTabSz="914391" rtl="0" eaLnBrk="1" latinLnBrk="0" hangingPunct="1">
        <a:lnSpc>
          <a:spcPct val="90000"/>
        </a:lnSpc>
        <a:spcBef>
          <a:spcPts val="1000"/>
        </a:spcBef>
        <a:buFont typeface="Arial" panose="020B0604020202020204" pitchFamily="34" charset="0"/>
        <a:buChar char="•"/>
        <a:defRPr sz="1800" kern="1200">
          <a:solidFill>
            <a:schemeClr val="tx1"/>
          </a:solidFill>
          <a:latin typeface="Neutra Text Alt" panose="02000000000000000000" pitchFamily="50" charset="0"/>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Neutra Text Alt" panose="02000000000000000000" pitchFamily="50" charset="0"/>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Neutra Text Alt" panose="02000000000000000000" pitchFamily="50" charset="0"/>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600" kern="1200">
          <a:solidFill>
            <a:schemeClr val="tx1"/>
          </a:solidFill>
          <a:latin typeface="Neutra Text Alt" panose="02000000000000000000" pitchFamily="50" charset="0"/>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600" kern="1200">
          <a:solidFill>
            <a:schemeClr val="tx1"/>
          </a:solidFill>
          <a:latin typeface="Neutra Text Alt" panose="02000000000000000000" pitchFamily="50" charset="0"/>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31.xml"/><Relationship Id="rId7" Type="http://schemas.openxmlformats.org/officeDocument/2006/relationships/image" Target="../media/image6.svg"/><Relationship Id="rId2" Type="http://schemas.openxmlformats.org/officeDocument/2006/relationships/tags" Target="../tags/tag530.xml"/><Relationship Id="rId1" Type="http://schemas.openxmlformats.org/officeDocument/2006/relationships/tags" Target="../tags/tag529.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tags" Target="../tags/tag537.xml"/><Relationship Id="rId4"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tags" Target="../tags/tag540.xml"/><Relationship Id="rId4"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 Id="rId4"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tags" Target="../tags/tag546.xml"/><Relationship Id="rId4"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49.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0.xml"/><Relationship Id="rId1" Type="http://schemas.openxmlformats.org/officeDocument/2006/relationships/tags" Target="../tags/tag532.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sv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60.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33.xml"/></Relationships>
</file>

<file path=ppt/slides/_rels/slide9.xml.rels><?xml version="1.0" encoding="UTF-8" standalone="yes"?>
<Relationships xmlns="http://schemas.openxmlformats.org/package/2006/relationships"><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tags" Target="../tags/tag534.xml"/><Relationship Id="rId4"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cumenttype">
            <a:extLst>
              <a:ext uri="{FF2B5EF4-FFF2-40B4-BE49-F238E27FC236}">
                <a16:creationId xmlns:a16="http://schemas.microsoft.com/office/drawing/2014/main" id="{84E82E80-4BD1-48DE-9D7C-920A3C01D44F}"/>
              </a:ext>
            </a:extLst>
          </p:cNvPr>
          <p:cNvSpPr>
            <a:spLocks noGrp="1"/>
          </p:cNvSpPr>
          <p:nvPr>
            <p:ph type="body" sz="quarter" idx="13"/>
            <p:custDataLst>
              <p:tags r:id="rId2"/>
            </p:custDataLst>
          </p:nvPr>
        </p:nvSpPr>
        <p:spPr>
          <a:xfrm>
            <a:off x="497439" y="3967973"/>
            <a:ext cx="4169980" cy="53860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1600" dirty="0">
                <a:latin typeface="+mn-lt"/>
              </a:rPr>
              <a:t>Friday, February 24</a:t>
            </a:r>
            <a:r>
              <a:rPr lang="en-US" sz="1600" baseline="30000" dirty="0">
                <a:latin typeface="+mn-lt"/>
              </a:rPr>
              <a:t>th</a:t>
            </a:r>
            <a:r>
              <a:rPr lang="en-US" sz="1600" dirty="0">
                <a:latin typeface="+mn-lt"/>
              </a:rPr>
              <a:t> </a:t>
            </a:r>
            <a:endParaRPr lang="en-US" sz="1600" dirty="0">
              <a:latin typeface="+mn-lt"/>
              <a:sym typeface="Arial" panose="020B0604020202020204" pitchFamily="34" charset="0"/>
            </a:endParaRPr>
          </a:p>
          <a:p>
            <a:pPr>
              <a:buNone/>
            </a:pPr>
            <a:endParaRPr lang="en-US" dirty="0">
              <a:latin typeface="+mj-lt"/>
              <a:sym typeface="Arial" panose="020B0604020202020204" pitchFamily="34" charset="0"/>
            </a:endParaRPr>
          </a:p>
        </p:txBody>
      </p:sp>
      <p:sp>
        <p:nvSpPr>
          <p:cNvPr id="4" name="Title">
            <a:extLst>
              <a:ext uri="{FF2B5EF4-FFF2-40B4-BE49-F238E27FC236}">
                <a16:creationId xmlns:a16="http://schemas.microsoft.com/office/drawing/2014/main" id="{84661BC8-B36E-40B4-9595-8A3FF9B1A13A}"/>
              </a:ext>
            </a:extLst>
          </p:cNvPr>
          <p:cNvSpPr>
            <a:spLocks noGrp="1"/>
          </p:cNvSpPr>
          <p:nvPr>
            <p:ph type="title"/>
            <p:custDataLst>
              <p:tags r:id="rId3"/>
            </p:custDataLst>
          </p:nvPr>
        </p:nvSpPr>
        <p:spPr>
          <a:xfrm>
            <a:off x="497439" y="3135704"/>
            <a:ext cx="9085832" cy="738664"/>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US" sz="2000" dirty="0">
                <a:latin typeface="+mn-lt"/>
              </a:rPr>
              <a:t>Lambda Alpha International, George Washington Chapter</a:t>
            </a:r>
            <a:br>
              <a:rPr lang="en-US" sz="2000" dirty="0">
                <a:latin typeface="+mn-lt"/>
              </a:rPr>
            </a:br>
            <a:r>
              <a:rPr lang="en-US" sz="2800" dirty="0">
                <a:latin typeface="+mn-lt"/>
              </a:rPr>
              <a:t>DC Build Back Better Infrastructure Task Force </a:t>
            </a:r>
            <a:endParaRPr lang="en-US" sz="2000" dirty="0">
              <a:latin typeface="+mn-lt"/>
              <a:sym typeface="Arial" panose="020B0604020202020204" pitchFamily="34" charset="0"/>
            </a:endParaRPr>
          </a:p>
        </p:txBody>
      </p:sp>
      <p:pic>
        <p:nvPicPr>
          <p:cNvPr id="3" name="Graphic 2">
            <a:extLst>
              <a:ext uri="{FF2B5EF4-FFF2-40B4-BE49-F238E27FC236}">
                <a16:creationId xmlns:a16="http://schemas.microsoft.com/office/drawing/2014/main" id="{5E1CB7C2-3F55-F802-33FA-3E3E894C78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33647" y="1906441"/>
            <a:ext cx="2192073" cy="2812472"/>
          </a:xfrm>
          <a:prstGeom prst="rect">
            <a:avLst/>
          </a:prstGeom>
        </p:spPr>
      </p:pic>
    </p:spTree>
    <p:custDataLst>
      <p:tags r:id="rId1"/>
    </p:custDataLst>
    <p:extLst>
      <p:ext uri="{BB962C8B-B14F-4D97-AF65-F5344CB8AC3E}">
        <p14:creationId xmlns:p14="http://schemas.microsoft.com/office/powerpoint/2010/main" val="329870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06B0AFF-E74C-49B9-4762-62551CB13116}"/>
              </a:ext>
            </a:extLst>
          </p:cNvPr>
          <p:cNvSpPr/>
          <p:nvPr/>
        </p:nvSpPr>
        <p:spPr>
          <a:xfrm>
            <a:off x="1591221" y="2206917"/>
            <a:ext cx="2408799" cy="2408799"/>
          </a:xfrm>
          <a:prstGeom prst="ellipse">
            <a:avLst/>
          </a:prstGeom>
          <a:solidFill>
            <a:srgbClr val="002B3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 name="Oval 8">
            <a:extLst>
              <a:ext uri="{FF2B5EF4-FFF2-40B4-BE49-F238E27FC236}">
                <a16:creationId xmlns:a16="http://schemas.microsoft.com/office/drawing/2014/main" id="{97FFA616-DBC5-C277-3C17-39450B4A9F74}"/>
              </a:ext>
            </a:extLst>
          </p:cNvPr>
          <p:cNvSpPr/>
          <p:nvPr/>
        </p:nvSpPr>
        <p:spPr>
          <a:xfrm>
            <a:off x="4836953" y="2206917"/>
            <a:ext cx="2408799" cy="2408799"/>
          </a:xfrm>
          <a:prstGeom prst="ellipse">
            <a:avLst/>
          </a:prstGeom>
          <a:solidFill>
            <a:srgbClr val="002B3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0" name="Oval 9">
            <a:extLst>
              <a:ext uri="{FF2B5EF4-FFF2-40B4-BE49-F238E27FC236}">
                <a16:creationId xmlns:a16="http://schemas.microsoft.com/office/drawing/2014/main" id="{375D7F6C-51CB-9F57-96F6-D9017C29F344}"/>
              </a:ext>
            </a:extLst>
          </p:cNvPr>
          <p:cNvSpPr/>
          <p:nvPr/>
        </p:nvSpPr>
        <p:spPr>
          <a:xfrm>
            <a:off x="8074206" y="2206917"/>
            <a:ext cx="2408799" cy="2408799"/>
          </a:xfrm>
          <a:prstGeom prst="ellipse">
            <a:avLst/>
          </a:prstGeom>
          <a:solidFill>
            <a:srgbClr val="002B3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 name="Title 4">
            <a:extLst>
              <a:ext uri="{FF2B5EF4-FFF2-40B4-BE49-F238E27FC236}">
                <a16:creationId xmlns:a16="http://schemas.microsoft.com/office/drawing/2014/main" id="{5EDAB166-8E8E-40C4-8C73-044EE3D79011}"/>
              </a:ext>
            </a:extLst>
          </p:cNvPr>
          <p:cNvSpPr>
            <a:spLocks noGrp="1"/>
          </p:cNvSpPr>
          <p:nvPr>
            <p:ph type="title"/>
          </p:nvPr>
        </p:nvSpPr>
        <p:spPr/>
        <p:txBody>
          <a:bodyPr vert="horz"/>
          <a:lstStyle/>
          <a:p>
            <a:r>
              <a:rPr lang="en-US" b="1" dirty="0">
                <a:latin typeface="+mn-lt"/>
              </a:rPr>
              <a:t>Transportation Innovation Subcommittee Priorities</a:t>
            </a:r>
            <a:endParaRPr lang="en-US" dirty="0">
              <a:latin typeface="+mn-lt"/>
            </a:endParaRPr>
          </a:p>
        </p:txBody>
      </p:sp>
      <p:sp>
        <p:nvSpPr>
          <p:cNvPr id="17" name="HeadingWithBodyText 17">
            <a:extLst>
              <a:ext uri="{FF2B5EF4-FFF2-40B4-BE49-F238E27FC236}">
                <a16:creationId xmlns:a16="http://schemas.microsoft.com/office/drawing/2014/main" id="{2B0A3ADB-7680-419D-8F5F-250290A6B4F9}"/>
              </a:ext>
            </a:extLst>
          </p:cNvPr>
          <p:cNvSpPr txBox="1">
            <a:spLocks/>
          </p:cNvSpPr>
          <p:nvPr>
            <p:custDataLst>
              <p:tags r:id="rId1"/>
            </p:custDataLst>
          </p:nvPr>
        </p:nvSpPr>
        <p:spPr>
          <a:xfrm>
            <a:off x="5179845" y="2789997"/>
            <a:ext cx="1693596"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sym typeface="Arial" panose="020B0604020202020204" pitchFamily="34" charset="0"/>
              </a:rPr>
              <a:t>Transform the North Capitol Corridor into an urban boulevard</a:t>
            </a:r>
          </a:p>
        </p:txBody>
      </p:sp>
      <p:sp>
        <p:nvSpPr>
          <p:cNvPr id="19" name="HeadingWithBodyText 17">
            <a:extLst>
              <a:ext uri="{FF2B5EF4-FFF2-40B4-BE49-F238E27FC236}">
                <a16:creationId xmlns:a16="http://schemas.microsoft.com/office/drawing/2014/main" id="{5E15C49B-0A1D-47FD-AD4A-383E5633C8D9}"/>
              </a:ext>
            </a:extLst>
          </p:cNvPr>
          <p:cNvSpPr txBox="1">
            <a:spLocks/>
          </p:cNvSpPr>
          <p:nvPr>
            <p:custDataLst>
              <p:tags r:id="rId2"/>
            </p:custDataLst>
          </p:nvPr>
        </p:nvSpPr>
        <p:spPr>
          <a:xfrm>
            <a:off x="8356021" y="2857318"/>
            <a:ext cx="1845169"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Redesign the I-295 corridor to reconnect communities </a:t>
            </a:r>
          </a:p>
        </p:txBody>
      </p:sp>
      <p:sp>
        <p:nvSpPr>
          <p:cNvPr id="3" name="TextBox 2">
            <a:extLst>
              <a:ext uri="{FF2B5EF4-FFF2-40B4-BE49-F238E27FC236}">
                <a16:creationId xmlns:a16="http://schemas.microsoft.com/office/drawing/2014/main" id="{BFAFFA20-25E3-137A-B08F-9BD6AFEC54F7}"/>
              </a:ext>
            </a:extLst>
          </p:cNvPr>
          <p:cNvSpPr txBox="1"/>
          <p:nvPr/>
        </p:nvSpPr>
        <p:spPr>
          <a:xfrm>
            <a:off x="4592876" y="2992358"/>
            <a:ext cx="3324207" cy="340191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11" name="HeadingWithBodyText 17">
            <a:extLst>
              <a:ext uri="{FF2B5EF4-FFF2-40B4-BE49-F238E27FC236}">
                <a16:creationId xmlns:a16="http://schemas.microsoft.com/office/drawing/2014/main" id="{EB2A5E8C-34D1-27F1-8457-0A0EB00C8F3D}"/>
              </a:ext>
            </a:extLst>
          </p:cNvPr>
          <p:cNvSpPr txBox="1">
            <a:spLocks/>
          </p:cNvSpPr>
          <p:nvPr>
            <p:custDataLst>
              <p:tags r:id="rId3"/>
            </p:custDataLst>
          </p:nvPr>
        </p:nvSpPr>
        <p:spPr>
          <a:xfrm>
            <a:off x="1938519" y="2580320"/>
            <a:ext cx="1714203" cy="16619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Expedite redesigns of Vision Zero’s 29 high-injury </a:t>
            </a:r>
            <a:r>
              <a:rPr lang="en-US" sz="1800" b="1" dirty="0">
                <a:solidFill>
                  <a:schemeClr val="bg1"/>
                </a:solidFill>
                <a:latin typeface="+mn-lt"/>
              </a:rPr>
              <a:t>n</a:t>
            </a:r>
            <a:r>
              <a:rPr lang="en-US" sz="1800" b="1" i="0" dirty="0">
                <a:solidFill>
                  <a:schemeClr val="bg1"/>
                </a:solidFill>
                <a:effectLst/>
                <a:latin typeface="+mn-lt"/>
              </a:rPr>
              <a:t>etwork corridors</a:t>
            </a:r>
          </a:p>
        </p:txBody>
      </p:sp>
      <p:sp>
        <p:nvSpPr>
          <p:cNvPr id="18" name="TextBox 17">
            <a:extLst>
              <a:ext uri="{FF2B5EF4-FFF2-40B4-BE49-F238E27FC236}">
                <a16:creationId xmlns:a16="http://schemas.microsoft.com/office/drawing/2014/main" id="{F9F35F54-8278-7CDA-9B71-63F59E00742D}"/>
              </a:ext>
            </a:extLst>
          </p:cNvPr>
          <p:cNvSpPr txBox="1"/>
          <p:nvPr/>
        </p:nvSpPr>
        <p:spPr>
          <a:xfrm>
            <a:off x="554736" y="1198880"/>
            <a:ext cx="914400"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Tree>
    <p:extLst>
      <p:ext uri="{BB962C8B-B14F-4D97-AF65-F5344CB8AC3E}">
        <p14:creationId xmlns:p14="http://schemas.microsoft.com/office/powerpoint/2010/main" val="381157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06B0AFF-E74C-49B9-4762-62551CB13116}"/>
              </a:ext>
            </a:extLst>
          </p:cNvPr>
          <p:cNvSpPr/>
          <p:nvPr/>
        </p:nvSpPr>
        <p:spPr>
          <a:xfrm>
            <a:off x="1591221" y="2206917"/>
            <a:ext cx="2408799" cy="2408799"/>
          </a:xfrm>
          <a:prstGeom prst="ellipse">
            <a:avLst/>
          </a:prstGeom>
          <a:solidFill>
            <a:srgbClr val="7878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 name="Oval 8">
            <a:extLst>
              <a:ext uri="{FF2B5EF4-FFF2-40B4-BE49-F238E27FC236}">
                <a16:creationId xmlns:a16="http://schemas.microsoft.com/office/drawing/2014/main" id="{97FFA616-DBC5-C277-3C17-39450B4A9F74}"/>
              </a:ext>
            </a:extLst>
          </p:cNvPr>
          <p:cNvSpPr/>
          <p:nvPr/>
        </p:nvSpPr>
        <p:spPr>
          <a:xfrm>
            <a:off x="4836953" y="2206917"/>
            <a:ext cx="2408799" cy="2408799"/>
          </a:xfrm>
          <a:prstGeom prst="ellipse">
            <a:avLst/>
          </a:prstGeom>
          <a:solidFill>
            <a:srgbClr val="7878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0" name="Oval 9">
            <a:extLst>
              <a:ext uri="{FF2B5EF4-FFF2-40B4-BE49-F238E27FC236}">
                <a16:creationId xmlns:a16="http://schemas.microsoft.com/office/drawing/2014/main" id="{375D7F6C-51CB-9F57-96F6-D9017C29F344}"/>
              </a:ext>
            </a:extLst>
          </p:cNvPr>
          <p:cNvSpPr/>
          <p:nvPr/>
        </p:nvSpPr>
        <p:spPr>
          <a:xfrm>
            <a:off x="8074206" y="2206917"/>
            <a:ext cx="2522674" cy="2408799"/>
          </a:xfrm>
          <a:prstGeom prst="ellipse">
            <a:avLst/>
          </a:prstGeom>
          <a:solidFill>
            <a:srgbClr val="7878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 name="Title 4">
            <a:extLst>
              <a:ext uri="{FF2B5EF4-FFF2-40B4-BE49-F238E27FC236}">
                <a16:creationId xmlns:a16="http://schemas.microsoft.com/office/drawing/2014/main" id="{5EDAB166-8E8E-40C4-8C73-044EE3D79011}"/>
              </a:ext>
            </a:extLst>
          </p:cNvPr>
          <p:cNvSpPr>
            <a:spLocks noGrp="1"/>
          </p:cNvSpPr>
          <p:nvPr>
            <p:ph type="title"/>
          </p:nvPr>
        </p:nvSpPr>
        <p:spPr/>
        <p:txBody>
          <a:bodyPr vert="horz"/>
          <a:lstStyle/>
          <a:p>
            <a:r>
              <a:rPr lang="en-US" b="1" dirty="0">
                <a:latin typeface="+mn-lt"/>
              </a:rPr>
              <a:t>Technology Innovation Subcommittee Priorities</a:t>
            </a:r>
            <a:endParaRPr lang="en-US" dirty="0">
              <a:latin typeface="+mn-lt"/>
            </a:endParaRPr>
          </a:p>
        </p:txBody>
      </p:sp>
      <p:sp>
        <p:nvSpPr>
          <p:cNvPr id="17" name="HeadingWithBodyText 17">
            <a:extLst>
              <a:ext uri="{FF2B5EF4-FFF2-40B4-BE49-F238E27FC236}">
                <a16:creationId xmlns:a16="http://schemas.microsoft.com/office/drawing/2014/main" id="{2B0A3ADB-7680-419D-8F5F-250290A6B4F9}"/>
              </a:ext>
            </a:extLst>
          </p:cNvPr>
          <p:cNvSpPr txBox="1">
            <a:spLocks/>
          </p:cNvSpPr>
          <p:nvPr>
            <p:custDataLst>
              <p:tags r:id="rId1"/>
            </p:custDataLst>
          </p:nvPr>
        </p:nvSpPr>
        <p:spPr>
          <a:xfrm>
            <a:off x="4979632" y="2718819"/>
            <a:ext cx="2123440" cy="13849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sym typeface="Arial" panose="020B0604020202020204" pitchFamily="34" charset="0"/>
              </a:rPr>
              <a:t>Improve quality of life for District residents by building out a comprehensive network of sensors </a:t>
            </a:r>
          </a:p>
        </p:txBody>
      </p:sp>
      <p:sp>
        <p:nvSpPr>
          <p:cNvPr id="19" name="HeadingWithBodyText 17">
            <a:extLst>
              <a:ext uri="{FF2B5EF4-FFF2-40B4-BE49-F238E27FC236}">
                <a16:creationId xmlns:a16="http://schemas.microsoft.com/office/drawing/2014/main" id="{5E15C49B-0A1D-47FD-AD4A-383E5633C8D9}"/>
              </a:ext>
            </a:extLst>
          </p:cNvPr>
          <p:cNvSpPr txBox="1">
            <a:spLocks/>
          </p:cNvSpPr>
          <p:nvPr>
            <p:custDataLst>
              <p:tags r:id="rId2"/>
            </p:custDataLst>
          </p:nvPr>
        </p:nvSpPr>
        <p:spPr>
          <a:xfrm>
            <a:off x="8131144" y="2718819"/>
            <a:ext cx="2408799" cy="13849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Drive digital equity in DC through community organizations and broadband in Wards 5, 7 and 8</a:t>
            </a:r>
          </a:p>
        </p:txBody>
      </p:sp>
      <p:sp>
        <p:nvSpPr>
          <p:cNvPr id="3" name="TextBox 2">
            <a:extLst>
              <a:ext uri="{FF2B5EF4-FFF2-40B4-BE49-F238E27FC236}">
                <a16:creationId xmlns:a16="http://schemas.microsoft.com/office/drawing/2014/main" id="{BFAFFA20-25E3-137A-B08F-9BD6AFEC54F7}"/>
              </a:ext>
            </a:extLst>
          </p:cNvPr>
          <p:cNvSpPr txBox="1"/>
          <p:nvPr/>
        </p:nvSpPr>
        <p:spPr>
          <a:xfrm>
            <a:off x="4592876" y="2992358"/>
            <a:ext cx="3324207" cy="340191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11" name="HeadingWithBodyText 17">
            <a:extLst>
              <a:ext uri="{FF2B5EF4-FFF2-40B4-BE49-F238E27FC236}">
                <a16:creationId xmlns:a16="http://schemas.microsoft.com/office/drawing/2014/main" id="{EB2A5E8C-34D1-27F1-8457-0A0EB00C8F3D}"/>
              </a:ext>
            </a:extLst>
          </p:cNvPr>
          <p:cNvSpPr txBox="1">
            <a:spLocks/>
          </p:cNvSpPr>
          <p:nvPr>
            <p:custDataLst>
              <p:tags r:id="rId3"/>
            </p:custDataLst>
          </p:nvPr>
        </p:nvSpPr>
        <p:spPr>
          <a:xfrm>
            <a:off x="1938519" y="2857318"/>
            <a:ext cx="1714203"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Accelerate opportunities in technology for DC residents</a:t>
            </a:r>
          </a:p>
        </p:txBody>
      </p:sp>
      <p:sp>
        <p:nvSpPr>
          <p:cNvPr id="18" name="TextBox 17">
            <a:extLst>
              <a:ext uri="{FF2B5EF4-FFF2-40B4-BE49-F238E27FC236}">
                <a16:creationId xmlns:a16="http://schemas.microsoft.com/office/drawing/2014/main" id="{F9F35F54-8278-7CDA-9B71-63F59E00742D}"/>
              </a:ext>
            </a:extLst>
          </p:cNvPr>
          <p:cNvSpPr txBox="1"/>
          <p:nvPr/>
        </p:nvSpPr>
        <p:spPr>
          <a:xfrm>
            <a:off x="554736" y="1198880"/>
            <a:ext cx="914400"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Tree>
    <p:extLst>
      <p:ext uri="{BB962C8B-B14F-4D97-AF65-F5344CB8AC3E}">
        <p14:creationId xmlns:p14="http://schemas.microsoft.com/office/powerpoint/2010/main" val="56998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06B0AFF-E74C-49B9-4762-62551CB13116}"/>
              </a:ext>
            </a:extLst>
          </p:cNvPr>
          <p:cNvSpPr/>
          <p:nvPr/>
        </p:nvSpPr>
        <p:spPr>
          <a:xfrm>
            <a:off x="1591221" y="2206917"/>
            <a:ext cx="2408799" cy="2408799"/>
          </a:xfrm>
          <a:prstGeom prst="ellipse">
            <a:avLst/>
          </a:prstGeom>
          <a:solidFill>
            <a:srgbClr val="C1293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 name="Oval 8">
            <a:extLst>
              <a:ext uri="{FF2B5EF4-FFF2-40B4-BE49-F238E27FC236}">
                <a16:creationId xmlns:a16="http://schemas.microsoft.com/office/drawing/2014/main" id="{97FFA616-DBC5-C277-3C17-39450B4A9F74}"/>
              </a:ext>
            </a:extLst>
          </p:cNvPr>
          <p:cNvSpPr/>
          <p:nvPr/>
        </p:nvSpPr>
        <p:spPr>
          <a:xfrm>
            <a:off x="4836953" y="2206917"/>
            <a:ext cx="2408799" cy="2408799"/>
          </a:xfrm>
          <a:prstGeom prst="ellipse">
            <a:avLst/>
          </a:prstGeom>
          <a:solidFill>
            <a:srgbClr val="C1293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0" name="Oval 9">
            <a:extLst>
              <a:ext uri="{FF2B5EF4-FFF2-40B4-BE49-F238E27FC236}">
                <a16:creationId xmlns:a16="http://schemas.microsoft.com/office/drawing/2014/main" id="{375D7F6C-51CB-9F57-96F6-D9017C29F344}"/>
              </a:ext>
            </a:extLst>
          </p:cNvPr>
          <p:cNvSpPr/>
          <p:nvPr/>
        </p:nvSpPr>
        <p:spPr>
          <a:xfrm>
            <a:off x="8074206" y="2206917"/>
            <a:ext cx="2522674" cy="2408799"/>
          </a:xfrm>
          <a:prstGeom prst="ellipse">
            <a:avLst/>
          </a:prstGeom>
          <a:solidFill>
            <a:srgbClr val="C1293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 name="Title 4">
            <a:extLst>
              <a:ext uri="{FF2B5EF4-FFF2-40B4-BE49-F238E27FC236}">
                <a16:creationId xmlns:a16="http://schemas.microsoft.com/office/drawing/2014/main" id="{5EDAB166-8E8E-40C4-8C73-044EE3D79011}"/>
              </a:ext>
            </a:extLst>
          </p:cNvPr>
          <p:cNvSpPr>
            <a:spLocks noGrp="1"/>
          </p:cNvSpPr>
          <p:nvPr>
            <p:ph type="title"/>
          </p:nvPr>
        </p:nvSpPr>
        <p:spPr/>
        <p:txBody>
          <a:bodyPr vert="horz"/>
          <a:lstStyle/>
          <a:p>
            <a:r>
              <a:rPr lang="en-US" b="1" dirty="0">
                <a:latin typeface="+mn-lt"/>
              </a:rPr>
              <a:t>Administration, Compliance and Procurement Subcommittee Priorities</a:t>
            </a:r>
            <a:endParaRPr lang="en-US" dirty="0">
              <a:latin typeface="+mn-lt"/>
            </a:endParaRPr>
          </a:p>
        </p:txBody>
      </p:sp>
      <p:sp>
        <p:nvSpPr>
          <p:cNvPr id="17" name="HeadingWithBodyText 17">
            <a:extLst>
              <a:ext uri="{FF2B5EF4-FFF2-40B4-BE49-F238E27FC236}">
                <a16:creationId xmlns:a16="http://schemas.microsoft.com/office/drawing/2014/main" id="{2B0A3ADB-7680-419D-8F5F-250290A6B4F9}"/>
              </a:ext>
            </a:extLst>
          </p:cNvPr>
          <p:cNvSpPr txBox="1">
            <a:spLocks/>
          </p:cNvSpPr>
          <p:nvPr>
            <p:custDataLst>
              <p:tags r:id="rId1"/>
            </p:custDataLst>
          </p:nvPr>
        </p:nvSpPr>
        <p:spPr>
          <a:xfrm>
            <a:off x="4979632" y="2995818"/>
            <a:ext cx="2123440"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sym typeface="Arial" panose="020B0604020202020204" pitchFamily="34" charset="0"/>
              </a:rPr>
              <a:t>Create efficiencies through streamlining of processes</a:t>
            </a:r>
          </a:p>
        </p:txBody>
      </p:sp>
      <p:sp>
        <p:nvSpPr>
          <p:cNvPr id="19" name="HeadingWithBodyText 17">
            <a:extLst>
              <a:ext uri="{FF2B5EF4-FFF2-40B4-BE49-F238E27FC236}">
                <a16:creationId xmlns:a16="http://schemas.microsoft.com/office/drawing/2014/main" id="{5E15C49B-0A1D-47FD-AD4A-383E5633C8D9}"/>
              </a:ext>
            </a:extLst>
          </p:cNvPr>
          <p:cNvSpPr txBox="1">
            <a:spLocks/>
          </p:cNvSpPr>
          <p:nvPr>
            <p:custDataLst>
              <p:tags r:id="rId2"/>
            </p:custDataLst>
          </p:nvPr>
        </p:nvSpPr>
        <p:spPr>
          <a:xfrm>
            <a:off x="8131144" y="2995818"/>
            <a:ext cx="2408799"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Improve District business and worker engagement</a:t>
            </a:r>
          </a:p>
        </p:txBody>
      </p:sp>
      <p:sp>
        <p:nvSpPr>
          <p:cNvPr id="3" name="TextBox 2">
            <a:extLst>
              <a:ext uri="{FF2B5EF4-FFF2-40B4-BE49-F238E27FC236}">
                <a16:creationId xmlns:a16="http://schemas.microsoft.com/office/drawing/2014/main" id="{BFAFFA20-25E3-137A-B08F-9BD6AFEC54F7}"/>
              </a:ext>
            </a:extLst>
          </p:cNvPr>
          <p:cNvSpPr txBox="1"/>
          <p:nvPr/>
        </p:nvSpPr>
        <p:spPr>
          <a:xfrm>
            <a:off x="4592876" y="2992358"/>
            <a:ext cx="3324207" cy="340191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11" name="HeadingWithBodyText 17">
            <a:extLst>
              <a:ext uri="{FF2B5EF4-FFF2-40B4-BE49-F238E27FC236}">
                <a16:creationId xmlns:a16="http://schemas.microsoft.com/office/drawing/2014/main" id="{EB2A5E8C-34D1-27F1-8457-0A0EB00C8F3D}"/>
              </a:ext>
            </a:extLst>
          </p:cNvPr>
          <p:cNvSpPr txBox="1">
            <a:spLocks/>
          </p:cNvSpPr>
          <p:nvPr>
            <p:custDataLst>
              <p:tags r:id="rId3"/>
            </p:custDataLst>
          </p:nvPr>
        </p:nvSpPr>
        <p:spPr>
          <a:xfrm>
            <a:off x="1938519" y="2857318"/>
            <a:ext cx="1714203"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Adopt innovative flexible acquisition methods</a:t>
            </a:r>
          </a:p>
        </p:txBody>
      </p:sp>
      <p:sp>
        <p:nvSpPr>
          <p:cNvPr id="18" name="TextBox 17">
            <a:extLst>
              <a:ext uri="{FF2B5EF4-FFF2-40B4-BE49-F238E27FC236}">
                <a16:creationId xmlns:a16="http://schemas.microsoft.com/office/drawing/2014/main" id="{F9F35F54-8278-7CDA-9B71-63F59E00742D}"/>
              </a:ext>
            </a:extLst>
          </p:cNvPr>
          <p:cNvSpPr txBox="1"/>
          <p:nvPr/>
        </p:nvSpPr>
        <p:spPr>
          <a:xfrm>
            <a:off x="554736" y="1198880"/>
            <a:ext cx="914400"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Tree>
    <p:extLst>
      <p:ext uri="{BB962C8B-B14F-4D97-AF65-F5344CB8AC3E}">
        <p14:creationId xmlns:p14="http://schemas.microsoft.com/office/powerpoint/2010/main" val="241255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06B0AFF-E74C-49B9-4762-62551CB13116}"/>
              </a:ext>
            </a:extLst>
          </p:cNvPr>
          <p:cNvSpPr/>
          <p:nvPr/>
        </p:nvSpPr>
        <p:spPr>
          <a:xfrm>
            <a:off x="1591221" y="2206917"/>
            <a:ext cx="2408799" cy="2408799"/>
          </a:xfrm>
          <a:prstGeom prst="ellipse">
            <a:avLst/>
          </a:prstGeom>
          <a:solidFill>
            <a:srgbClr val="721F8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 name="Oval 8">
            <a:extLst>
              <a:ext uri="{FF2B5EF4-FFF2-40B4-BE49-F238E27FC236}">
                <a16:creationId xmlns:a16="http://schemas.microsoft.com/office/drawing/2014/main" id="{97FFA616-DBC5-C277-3C17-39450B4A9F74}"/>
              </a:ext>
            </a:extLst>
          </p:cNvPr>
          <p:cNvSpPr/>
          <p:nvPr/>
        </p:nvSpPr>
        <p:spPr>
          <a:xfrm>
            <a:off x="4836953" y="2206917"/>
            <a:ext cx="2408799" cy="2408799"/>
          </a:xfrm>
          <a:prstGeom prst="ellipse">
            <a:avLst/>
          </a:prstGeom>
          <a:solidFill>
            <a:srgbClr val="721F8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0" name="Oval 9">
            <a:extLst>
              <a:ext uri="{FF2B5EF4-FFF2-40B4-BE49-F238E27FC236}">
                <a16:creationId xmlns:a16="http://schemas.microsoft.com/office/drawing/2014/main" id="{375D7F6C-51CB-9F57-96F6-D9017C29F344}"/>
              </a:ext>
            </a:extLst>
          </p:cNvPr>
          <p:cNvSpPr/>
          <p:nvPr/>
        </p:nvSpPr>
        <p:spPr>
          <a:xfrm>
            <a:off x="8074206" y="2206917"/>
            <a:ext cx="2522674" cy="2408799"/>
          </a:xfrm>
          <a:prstGeom prst="ellipse">
            <a:avLst/>
          </a:prstGeom>
          <a:solidFill>
            <a:srgbClr val="721F8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 name="Title 4">
            <a:extLst>
              <a:ext uri="{FF2B5EF4-FFF2-40B4-BE49-F238E27FC236}">
                <a16:creationId xmlns:a16="http://schemas.microsoft.com/office/drawing/2014/main" id="{5EDAB166-8E8E-40C4-8C73-044EE3D79011}"/>
              </a:ext>
            </a:extLst>
          </p:cNvPr>
          <p:cNvSpPr>
            <a:spLocks noGrp="1"/>
          </p:cNvSpPr>
          <p:nvPr>
            <p:ph type="title"/>
          </p:nvPr>
        </p:nvSpPr>
        <p:spPr/>
        <p:txBody>
          <a:bodyPr vert="horz"/>
          <a:lstStyle/>
          <a:p>
            <a:r>
              <a:rPr lang="en-US" b="1" dirty="0">
                <a:latin typeface="+mn-lt"/>
              </a:rPr>
              <a:t>Workforce Capacity Building Subcommittee Priorities</a:t>
            </a:r>
            <a:endParaRPr lang="en-US" dirty="0">
              <a:latin typeface="+mn-lt"/>
            </a:endParaRPr>
          </a:p>
        </p:txBody>
      </p:sp>
      <p:sp>
        <p:nvSpPr>
          <p:cNvPr id="17" name="HeadingWithBodyText 17">
            <a:extLst>
              <a:ext uri="{FF2B5EF4-FFF2-40B4-BE49-F238E27FC236}">
                <a16:creationId xmlns:a16="http://schemas.microsoft.com/office/drawing/2014/main" id="{2B0A3ADB-7680-419D-8F5F-250290A6B4F9}"/>
              </a:ext>
            </a:extLst>
          </p:cNvPr>
          <p:cNvSpPr txBox="1">
            <a:spLocks/>
          </p:cNvSpPr>
          <p:nvPr>
            <p:custDataLst>
              <p:tags r:id="rId1"/>
            </p:custDataLst>
          </p:nvPr>
        </p:nvSpPr>
        <p:spPr>
          <a:xfrm>
            <a:off x="4979632" y="2995818"/>
            <a:ext cx="212344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sym typeface="Arial" panose="020B0604020202020204" pitchFamily="34" charset="0"/>
              </a:rPr>
              <a:t>Build the capacity of the workforce system</a:t>
            </a:r>
          </a:p>
        </p:txBody>
      </p:sp>
      <p:sp>
        <p:nvSpPr>
          <p:cNvPr id="19" name="HeadingWithBodyText 17">
            <a:extLst>
              <a:ext uri="{FF2B5EF4-FFF2-40B4-BE49-F238E27FC236}">
                <a16:creationId xmlns:a16="http://schemas.microsoft.com/office/drawing/2014/main" id="{5E15C49B-0A1D-47FD-AD4A-383E5633C8D9}"/>
              </a:ext>
            </a:extLst>
          </p:cNvPr>
          <p:cNvSpPr txBox="1">
            <a:spLocks/>
          </p:cNvSpPr>
          <p:nvPr>
            <p:custDataLst>
              <p:tags r:id="rId2"/>
            </p:custDataLst>
          </p:nvPr>
        </p:nvSpPr>
        <p:spPr>
          <a:xfrm>
            <a:off x="8131144" y="2995818"/>
            <a:ext cx="240879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Reimagine recruiting and advertising</a:t>
            </a:r>
          </a:p>
        </p:txBody>
      </p:sp>
      <p:sp>
        <p:nvSpPr>
          <p:cNvPr id="3" name="TextBox 2">
            <a:extLst>
              <a:ext uri="{FF2B5EF4-FFF2-40B4-BE49-F238E27FC236}">
                <a16:creationId xmlns:a16="http://schemas.microsoft.com/office/drawing/2014/main" id="{BFAFFA20-25E3-137A-B08F-9BD6AFEC54F7}"/>
              </a:ext>
            </a:extLst>
          </p:cNvPr>
          <p:cNvSpPr txBox="1"/>
          <p:nvPr/>
        </p:nvSpPr>
        <p:spPr>
          <a:xfrm>
            <a:off x="4592876" y="2992358"/>
            <a:ext cx="3324207" cy="340191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11" name="HeadingWithBodyText 17">
            <a:extLst>
              <a:ext uri="{FF2B5EF4-FFF2-40B4-BE49-F238E27FC236}">
                <a16:creationId xmlns:a16="http://schemas.microsoft.com/office/drawing/2014/main" id="{EB2A5E8C-34D1-27F1-8457-0A0EB00C8F3D}"/>
              </a:ext>
            </a:extLst>
          </p:cNvPr>
          <p:cNvSpPr txBox="1">
            <a:spLocks/>
          </p:cNvSpPr>
          <p:nvPr>
            <p:custDataLst>
              <p:tags r:id="rId3"/>
            </p:custDataLst>
          </p:nvPr>
        </p:nvSpPr>
        <p:spPr>
          <a:xfrm>
            <a:off x="1938519" y="2857318"/>
            <a:ext cx="1714203"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Establish a Green Jobs Academy</a:t>
            </a:r>
          </a:p>
        </p:txBody>
      </p:sp>
      <p:sp>
        <p:nvSpPr>
          <p:cNvPr id="18" name="TextBox 17">
            <a:extLst>
              <a:ext uri="{FF2B5EF4-FFF2-40B4-BE49-F238E27FC236}">
                <a16:creationId xmlns:a16="http://schemas.microsoft.com/office/drawing/2014/main" id="{F9F35F54-8278-7CDA-9B71-63F59E00742D}"/>
              </a:ext>
            </a:extLst>
          </p:cNvPr>
          <p:cNvSpPr txBox="1"/>
          <p:nvPr/>
        </p:nvSpPr>
        <p:spPr>
          <a:xfrm>
            <a:off x="554736" y="1198880"/>
            <a:ext cx="914400"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Tree>
    <p:extLst>
      <p:ext uri="{BB962C8B-B14F-4D97-AF65-F5344CB8AC3E}">
        <p14:creationId xmlns:p14="http://schemas.microsoft.com/office/powerpoint/2010/main" val="150851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Slide Title">
            <a:extLst>
              <a:ext uri="{FF2B5EF4-FFF2-40B4-BE49-F238E27FC236}">
                <a16:creationId xmlns:a16="http://schemas.microsoft.com/office/drawing/2014/main" id="{D7084C50-FB49-DDE4-D9B3-0453D248BF75}"/>
              </a:ext>
            </a:extLst>
          </p:cNvPr>
          <p:cNvSpPr>
            <a:spLocks noGrp="1"/>
          </p:cNvSpPr>
          <p:nvPr>
            <p:ph type="title"/>
            <p:custDataLst>
              <p:tags r:id="rId1"/>
            </p:custDataLst>
          </p:nvPr>
        </p:nvSpPr>
        <p:spPr>
          <a:xfrm>
            <a:off x="219934" y="3937504"/>
            <a:ext cx="11850145" cy="677108"/>
          </a:xfrm>
        </p:spPr>
        <p:txBody>
          <a:bodyPr vert="horz"/>
          <a:lstStyle/>
          <a:p>
            <a:r>
              <a:rPr lang="en-US" b="1" dirty="0">
                <a:latin typeface="Neutra Text Alt" panose="02000000000000000000" pitchFamily="50" charset="0"/>
              </a:rPr>
              <a:t>BIL Implementation</a:t>
            </a:r>
          </a:p>
        </p:txBody>
      </p:sp>
      <p:sp>
        <p:nvSpPr>
          <p:cNvPr id="32" name="TextBox 31">
            <a:extLst>
              <a:ext uri="{FF2B5EF4-FFF2-40B4-BE49-F238E27FC236}">
                <a16:creationId xmlns:a16="http://schemas.microsoft.com/office/drawing/2014/main" id="{B7324D92-4134-4960-52FB-6E77AB08371F}"/>
              </a:ext>
            </a:extLst>
          </p:cNvPr>
          <p:cNvSpPr txBox="1"/>
          <p:nvPr/>
        </p:nvSpPr>
        <p:spPr>
          <a:xfrm>
            <a:off x="1107440" y="5106820"/>
            <a:ext cx="10302240" cy="369332"/>
          </a:xfrm>
          <a:prstGeom prst="rect">
            <a:avLst/>
          </a:prstGeom>
          <a:noFill/>
          <a:ln w="6350">
            <a:noFill/>
            <a:miter lim="800000"/>
          </a:ln>
        </p:spPr>
        <p:txBody>
          <a:bodyPr wrap="square">
            <a:spAutoFit/>
          </a:bodyPr>
          <a:lstStyle/>
          <a:p>
            <a:pPr algn="ctr">
              <a:spcBef>
                <a:spcPts val="600"/>
              </a:spcBef>
            </a:pPr>
            <a:r>
              <a:rPr lang="en-US" sz="1800" b="0" dirty="0">
                <a:solidFill>
                  <a:schemeClr val="bg1"/>
                </a:solidFill>
                <a:latin typeface="Neutra Text Alt" panose="02000000000000000000" pitchFamily="50" charset="0"/>
              </a:rPr>
              <a:t>How is the District planning to implement the Task Force’s recommendations?</a:t>
            </a:r>
          </a:p>
        </p:txBody>
      </p:sp>
    </p:spTree>
    <p:extLst>
      <p:ext uri="{BB962C8B-B14F-4D97-AF65-F5344CB8AC3E}">
        <p14:creationId xmlns:p14="http://schemas.microsoft.com/office/powerpoint/2010/main" val="318006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8A88C8-0D07-33D6-7801-4056723B3CAE}"/>
              </a:ext>
            </a:extLst>
          </p:cNvPr>
          <p:cNvSpPr>
            <a:spLocks noGrp="1"/>
          </p:cNvSpPr>
          <p:nvPr>
            <p:ph type="ftr" sz="quarter" idx="11"/>
          </p:nvPr>
        </p:nvSpPr>
        <p:spPr/>
        <p:txBody>
          <a:bodyPr/>
          <a:lstStyle/>
          <a:p>
            <a:r>
              <a:rPr lang="fr-FR" dirty="0"/>
              <a:t>BIL Implementation xBRT</a:t>
            </a:r>
            <a:endParaRPr lang="en-US" dirty="0"/>
          </a:p>
        </p:txBody>
      </p:sp>
      <p:sp>
        <p:nvSpPr>
          <p:cNvPr id="4" name="Slide Number Placeholder 3">
            <a:extLst>
              <a:ext uri="{FF2B5EF4-FFF2-40B4-BE49-F238E27FC236}">
                <a16:creationId xmlns:a16="http://schemas.microsoft.com/office/drawing/2014/main" id="{B9B63DF3-1DF2-219B-3188-C9468EEDF444}"/>
              </a:ext>
            </a:extLst>
          </p:cNvPr>
          <p:cNvSpPr>
            <a:spLocks noGrp="1"/>
          </p:cNvSpPr>
          <p:nvPr>
            <p:ph type="sldNum" sz="quarter" idx="12"/>
          </p:nvPr>
        </p:nvSpPr>
        <p:spPr/>
        <p:txBody>
          <a:bodyPr/>
          <a:lstStyle/>
          <a:p>
            <a:fld id="{140F5A53-27C7-435F-A9FC-D1B6E6119A16}" type="slidenum">
              <a:rPr lang="en-US" smtClean="0"/>
              <a:pPr/>
              <a:t>15</a:t>
            </a:fld>
            <a:endParaRPr lang="en-US" dirty="0"/>
          </a:p>
        </p:txBody>
      </p:sp>
      <p:graphicFrame>
        <p:nvGraphicFramePr>
          <p:cNvPr id="21" name="Table 21">
            <a:extLst>
              <a:ext uri="{FF2B5EF4-FFF2-40B4-BE49-F238E27FC236}">
                <a16:creationId xmlns:a16="http://schemas.microsoft.com/office/drawing/2014/main" id="{C1959076-667E-B14E-6DF2-8919FEB8AEE9}"/>
              </a:ext>
            </a:extLst>
          </p:cNvPr>
          <p:cNvGraphicFramePr>
            <a:graphicFrameLocks noGrp="1"/>
          </p:cNvGraphicFramePr>
          <p:nvPr>
            <p:extLst>
              <p:ext uri="{D42A27DB-BD31-4B8C-83A1-F6EECF244321}">
                <p14:modId xmlns:p14="http://schemas.microsoft.com/office/powerpoint/2010/main" val="1554290142"/>
              </p:ext>
            </p:extLst>
          </p:nvPr>
        </p:nvGraphicFramePr>
        <p:xfrm>
          <a:off x="0" y="0"/>
          <a:ext cx="12192000" cy="6654800"/>
        </p:xfrm>
        <a:graphic>
          <a:graphicData uri="http://schemas.openxmlformats.org/drawingml/2006/table">
            <a:tbl>
              <a:tblPr firstRow="1" bandRow="1">
                <a:tableStyleId>{5C22544A-7EE6-4342-B048-85BDC9FD1C3A}</a:tableStyleId>
              </a:tblPr>
              <a:tblGrid>
                <a:gridCol w="3629025">
                  <a:extLst>
                    <a:ext uri="{9D8B030D-6E8A-4147-A177-3AD203B41FA5}">
                      <a16:colId xmlns:a16="http://schemas.microsoft.com/office/drawing/2014/main" val="1220133112"/>
                    </a:ext>
                  </a:extLst>
                </a:gridCol>
                <a:gridCol w="8562975">
                  <a:extLst>
                    <a:ext uri="{9D8B030D-6E8A-4147-A177-3AD203B41FA5}">
                      <a16:colId xmlns:a16="http://schemas.microsoft.com/office/drawing/2014/main" val="3914832989"/>
                    </a:ext>
                  </a:extLst>
                </a:gridCol>
              </a:tblGrid>
              <a:tr h="6654800">
                <a:tc>
                  <a:txBody>
                    <a:bodyPr/>
                    <a:lstStyle/>
                    <a:p>
                      <a:pPr marL="400050" marR="0" lvl="0" indent="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None/>
                        <a:tabLst/>
                        <a:defRPr/>
                      </a:pPr>
                      <a:endParaRPr lang="en-US" sz="2400" b="1" dirty="0">
                        <a:solidFill>
                          <a:schemeClr val="bg1"/>
                        </a:solidFill>
                      </a:endParaRPr>
                    </a:p>
                  </a:txBody>
                  <a:tcPr marL="457200" marR="228600" marT="9144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9732D"/>
                    </a:solidFill>
                  </a:tcPr>
                </a:tc>
                <a:tc>
                  <a:txBody>
                    <a:bodyPr/>
                    <a:lstStyle/>
                    <a:p>
                      <a:pPr marL="400050" marR="0" lvl="0" indent="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None/>
                        <a:tabLst/>
                        <a:defRPr/>
                      </a:pPr>
                      <a:endParaRPr lang="en-US" sz="1600" b="1" dirty="0">
                        <a:solidFill>
                          <a:schemeClr val="tx1"/>
                        </a:solidFill>
                      </a:endParaRPr>
                    </a:p>
                    <a:p>
                      <a:pPr marL="400050" marR="0" lvl="0" indent="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None/>
                        <a:tabLst/>
                        <a:defRPr/>
                      </a:pPr>
                      <a:endParaRPr lang="en-US" sz="1600" b="1" dirty="0">
                        <a:solidFill>
                          <a:schemeClr val="tx1"/>
                        </a:solidFill>
                      </a:endParaRPr>
                    </a:p>
                    <a:p>
                      <a:pPr marL="400050" marR="0" lvl="0" indent="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None/>
                        <a:tabLst/>
                        <a:defRPr/>
                      </a:pPr>
                      <a:r>
                        <a:rPr lang="en-US" sz="1600" b="1" dirty="0">
                          <a:solidFill>
                            <a:schemeClr val="tx1"/>
                          </a:solidFill>
                        </a:rPr>
                        <a:t>Created:</a:t>
                      </a:r>
                      <a:r>
                        <a:rPr lang="en-US" sz="1600" b="0" dirty="0">
                          <a:solidFill>
                            <a:schemeClr val="tx1"/>
                          </a:solidFill>
                        </a:rPr>
                        <a:t> July 12, 2022, to help support the District’s efforts in securing and implementing funding from President Biden’s Bipartisan Infrastructure Law.</a:t>
                      </a:r>
                      <a:br>
                        <a:rPr lang="en-US" sz="1600" b="0" dirty="0">
                          <a:solidFill>
                            <a:schemeClr val="tx1"/>
                          </a:solidFill>
                        </a:rPr>
                      </a:br>
                      <a:endParaRPr lang="en-US" sz="1600" b="0" dirty="0">
                        <a:solidFill>
                          <a:schemeClr val="tx1"/>
                        </a:solidFill>
                      </a:endParaRPr>
                    </a:p>
                    <a:p>
                      <a:pPr marL="400050" marR="0" lvl="0" indent="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None/>
                        <a:tabLst/>
                        <a:defRPr/>
                      </a:pPr>
                      <a:r>
                        <a:rPr lang="en-US" sz="1600" b="1" dirty="0">
                          <a:solidFill>
                            <a:schemeClr val="tx1"/>
                          </a:solidFill>
                        </a:rPr>
                        <a:t>Structure: </a:t>
                      </a:r>
                      <a:r>
                        <a:rPr lang="en-US" sz="1600" b="0" dirty="0">
                          <a:solidFill>
                            <a:schemeClr val="tx1"/>
                          </a:solidFill>
                        </a:rPr>
                        <a:t>Led by the Mayor’s Office of Budget and Performance Management and the Deputy Mayor for Operations and Infrastructure, with participation by </a:t>
                      </a:r>
                    </a:p>
                    <a:p>
                      <a:pPr marL="685800" marR="0" lvl="0" indent="-28575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Char char="•"/>
                        <a:tabLst/>
                        <a:defRPr/>
                      </a:pPr>
                      <a:r>
                        <a:rPr lang="en-US" sz="1600" b="0" dirty="0">
                          <a:solidFill>
                            <a:schemeClr val="tx1"/>
                          </a:solidFill>
                        </a:rPr>
                        <a:t>District Department of Transportation</a:t>
                      </a:r>
                    </a:p>
                    <a:p>
                      <a:pPr marL="685800" marR="0" lvl="0" indent="-28575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Char char="•"/>
                        <a:tabLst/>
                        <a:defRPr/>
                      </a:pPr>
                      <a:r>
                        <a:rPr lang="en-US" sz="1600" b="0" dirty="0">
                          <a:solidFill>
                            <a:schemeClr val="tx1"/>
                          </a:solidFill>
                        </a:rPr>
                        <a:t>Department of Energy and the Environment</a:t>
                      </a:r>
                    </a:p>
                    <a:p>
                      <a:pPr marL="685800" marR="0" lvl="0" indent="-28575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Char char="•"/>
                        <a:tabLst/>
                        <a:defRPr/>
                      </a:pPr>
                      <a:r>
                        <a:rPr lang="en-US" sz="1600" b="0" dirty="0">
                          <a:solidFill>
                            <a:schemeClr val="tx1"/>
                          </a:solidFill>
                        </a:rPr>
                        <a:t>Office of the Chief Technology Office</a:t>
                      </a:r>
                    </a:p>
                    <a:p>
                      <a:pPr marL="400050" marR="0" lvl="0" indent="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None/>
                        <a:tabLst/>
                        <a:defRPr/>
                      </a:pPr>
                      <a:br>
                        <a:rPr lang="en-US" sz="1600" b="1" dirty="0">
                          <a:solidFill>
                            <a:schemeClr val="tx1"/>
                          </a:solidFill>
                        </a:rPr>
                      </a:br>
                      <a:r>
                        <a:rPr lang="en-US" sz="1600" b="1" dirty="0">
                          <a:solidFill>
                            <a:schemeClr val="tx1"/>
                          </a:solidFill>
                        </a:rPr>
                        <a:t>Cadence: </a:t>
                      </a:r>
                      <a:r>
                        <a:rPr lang="en-US" sz="1600" b="0" dirty="0">
                          <a:solidFill>
                            <a:schemeClr val="tx1"/>
                          </a:solidFill>
                        </a:rPr>
                        <a:t>Weekly coordination meetings and monthly leadership briefings</a:t>
                      </a:r>
                      <a:br>
                        <a:rPr lang="en-US" sz="1600" b="0" dirty="0">
                          <a:solidFill>
                            <a:schemeClr val="tx1"/>
                          </a:solidFill>
                        </a:rPr>
                      </a:br>
                      <a:br>
                        <a:rPr lang="en-US" sz="1600" b="0" dirty="0">
                          <a:solidFill>
                            <a:schemeClr val="tx1"/>
                          </a:solidFill>
                        </a:rPr>
                      </a:br>
                      <a:r>
                        <a:rPr lang="en-US" sz="1600" b="1" dirty="0">
                          <a:solidFill>
                            <a:schemeClr val="tx1"/>
                          </a:solidFill>
                        </a:rPr>
                        <a:t>Responsibilities: </a:t>
                      </a:r>
                    </a:p>
                    <a:p>
                      <a:pPr marL="685800" marR="0" lvl="0" indent="-28575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Char char="•"/>
                        <a:tabLst/>
                        <a:defRPr/>
                      </a:pPr>
                      <a:r>
                        <a:rPr lang="en-US" sz="1600" b="0" dirty="0">
                          <a:solidFill>
                            <a:schemeClr val="tx1"/>
                          </a:solidFill>
                        </a:rPr>
                        <a:t>Tracking all grant opportunities and submission deadlines</a:t>
                      </a:r>
                    </a:p>
                    <a:p>
                      <a:pPr marL="685800" marR="0" lvl="0" indent="-28575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Char char="•"/>
                        <a:tabLst/>
                        <a:defRPr/>
                      </a:pPr>
                      <a:r>
                        <a:rPr lang="en-US" sz="1600" b="0" dirty="0">
                          <a:solidFill>
                            <a:schemeClr val="tx1"/>
                          </a:solidFill>
                        </a:rPr>
                        <a:t>Supporting local agencies in formulating and developing grant applications</a:t>
                      </a:r>
                    </a:p>
                    <a:p>
                      <a:pPr marL="685800" marR="0" lvl="0" indent="-28575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Char char="•"/>
                        <a:tabLst/>
                        <a:defRPr/>
                      </a:pPr>
                      <a:r>
                        <a:rPr lang="en-US" sz="1600" b="0" dirty="0">
                          <a:solidFill>
                            <a:schemeClr val="tx1"/>
                          </a:solidFill>
                        </a:rPr>
                        <a:t>Building and tracking opportunities to move Task Force priorities forward in FY24 and future budget cycles</a:t>
                      </a:r>
                    </a:p>
                    <a:p>
                      <a:pPr marL="685800" marR="0" lvl="0" indent="-28575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Char char="•"/>
                        <a:tabLst/>
                        <a:defRPr/>
                      </a:pPr>
                      <a:r>
                        <a:rPr lang="en-US" sz="1600" b="0" dirty="0">
                          <a:solidFill>
                            <a:schemeClr val="tx1"/>
                          </a:solidFill>
                        </a:rPr>
                        <a:t>Aligning investments with the Mayor’s infrastructure vision </a:t>
                      </a:r>
                    </a:p>
                    <a:p>
                      <a:pPr marL="685800" marR="0" lvl="0" indent="-285750" algn="l" defTabSz="914400" rtl="0" eaLnBrk="1" fontAlgn="auto" latinLnBrk="0" hangingPunct="1">
                        <a:lnSpc>
                          <a:spcPct val="100000"/>
                        </a:lnSpc>
                        <a:spcBef>
                          <a:spcPts val="0"/>
                        </a:spcBef>
                        <a:spcAft>
                          <a:spcPts val="0"/>
                        </a:spcAft>
                        <a:buClr>
                          <a:srgbClr val="09732D"/>
                        </a:buClr>
                        <a:buSzTx/>
                        <a:buFont typeface="Arial" panose="020B0604020202020204" pitchFamily="34" charset="0"/>
                        <a:buChar char="•"/>
                        <a:tabLst/>
                        <a:defRPr/>
                      </a:pPr>
                      <a:r>
                        <a:rPr lang="en-US" sz="1600" b="0" dirty="0">
                          <a:solidFill>
                            <a:schemeClr val="tx1"/>
                          </a:solidFill>
                        </a:rPr>
                        <a:t>Facilitating interagency coordination</a:t>
                      </a:r>
                    </a:p>
                  </a:txBody>
                  <a:tcPr marR="685800" marT="9144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6555886"/>
                  </a:ext>
                </a:extLst>
              </a:tr>
            </a:tbl>
          </a:graphicData>
        </a:graphic>
      </p:graphicFrame>
      <p:sp>
        <p:nvSpPr>
          <p:cNvPr id="2" name="Date Placeholder 1">
            <a:extLst>
              <a:ext uri="{FF2B5EF4-FFF2-40B4-BE49-F238E27FC236}">
                <a16:creationId xmlns:a16="http://schemas.microsoft.com/office/drawing/2014/main" id="{7D0B3078-0CE2-6B31-26CA-668031D8142A}"/>
              </a:ext>
            </a:extLst>
          </p:cNvPr>
          <p:cNvSpPr>
            <a:spLocks noGrp="1"/>
          </p:cNvSpPr>
          <p:nvPr>
            <p:ph type="dt" sz="half" idx="10"/>
          </p:nvPr>
        </p:nvSpPr>
        <p:spPr/>
        <p:txBody>
          <a:bodyPr/>
          <a:lstStyle/>
          <a:p>
            <a:r>
              <a:rPr lang="en-US" dirty="0"/>
              <a:t>[briefing date TBD]</a:t>
            </a:r>
          </a:p>
        </p:txBody>
      </p:sp>
      <p:pic>
        <p:nvPicPr>
          <p:cNvPr id="6" name="Graphic 5" descr="Group of men with solid fill">
            <a:extLst>
              <a:ext uri="{FF2B5EF4-FFF2-40B4-BE49-F238E27FC236}">
                <a16:creationId xmlns:a16="http://schemas.microsoft.com/office/drawing/2014/main" id="{18E2A897-234D-3E1D-74D9-6056E5A86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86720" y="259080"/>
            <a:ext cx="1341120" cy="1341120"/>
          </a:xfrm>
          <a:prstGeom prst="rect">
            <a:avLst/>
          </a:prstGeom>
        </p:spPr>
      </p:pic>
      <p:sp>
        <p:nvSpPr>
          <p:cNvPr id="7" name="TextBox 6">
            <a:extLst>
              <a:ext uri="{FF2B5EF4-FFF2-40B4-BE49-F238E27FC236}">
                <a16:creationId xmlns:a16="http://schemas.microsoft.com/office/drawing/2014/main" id="{D52B4413-11B9-FD08-691C-0AC9B0DBB616}"/>
              </a:ext>
            </a:extLst>
          </p:cNvPr>
          <p:cNvSpPr txBox="1"/>
          <p:nvPr/>
        </p:nvSpPr>
        <p:spPr>
          <a:xfrm>
            <a:off x="345440" y="477520"/>
            <a:ext cx="3159760" cy="1513840"/>
          </a:xfrm>
          <a:prstGeom prst="rect">
            <a:avLst/>
          </a:prstGeom>
          <a:ln w="6350">
            <a:noFill/>
            <a:miter lim="800000"/>
          </a:ln>
        </p:spPr>
        <p:txBody>
          <a:bodyPr vert="horz" wrap="square" lIns="0" tIns="0" rIns="0" bIns="0" rtlCol="0">
            <a:noAutofit/>
          </a:bodyPr>
          <a:lstStyle/>
          <a:p>
            <a:pPr>
              <a:spcBef>
                <a:spcPts val="300"/>
              </a:spcBef>
              <a:spcAft>
                <a:spcPts val="300"/>
              </a:spcAft>
            </a:pPr>
            <a:r>
              <a:rPr lang="en-US" sz="2800" dirty="0">
                <a:solidFill>
                  <a:schemeClr val="bg1"/>
                </a:solidFill>
              </a:rPr>
              <a:t>The District’s </a:t>
            </a:r>
            <a:br>
              <a:rPr lang="en-US" sz="2800" b="1" dirty="0">
                <a:solidFill>
                  <a:schemeClr val="bg1"/>
                </a:solidFill>
              </a:rPr>
            </a:br>
            <a:r>
              <a:rPr lang="en-US" sz="2800" b="1" dirty="0">
                <a:solidFill>
                  <a:schemeClr val="bg1"/>
                </a:solidFill>
              </a:rPr>
              <a:t>BIL Central Team</a:t>
            </a:r>
          </a:p>
          <a:p>
            <a:pPr algn="l">
              <a:spcBef>
                <a:spcPts val="300"/>
              </a:spcBef>
              <a:spcAft>
                <a:spcPts val="300"/>
              </a:spcAft>
              <a:buNone/>
            </a:pPr>
            <a:endParaRPr lang="en-US" sz="1600" dirty="0"/>
          </a:p>
        </p:txBody>
      </p:sp>
    </p:spTree>
    <p:extLst>
      <p:ext uri="{BB962C8B-B14F-4D97-AF65-F5344CB8AC3E}">
        <p14:creationId xmlns:p14="http://schemas.microsoft.com/office/powerpoint/2010/main" val="37793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B63DF3-1DF2-219B-3188-C9468EEDF444}"/>
              </a:ext>
            </a:extLst>
          </p:cNvPr>
          <p:cNvSpPr>
            <a:spLocks noGrp="1"/>
          </p:cNvSpPr>
          <p:nvPr>
            <p:ph type="sldNum" sz="quarter" idx="12"/>
          </p:nvPr>
        </p:nvSpPr>
        <p:spPr/>
        <p:txBody>
          <a:bodyPr/>
          <a:lstStyle/>
          <a:p>
            <a:fld id="{140F5A53-27C7-435F-A9FC-D1B6E6119A16}" type="slidenum">
              <a:rPr lang="en-US" smtClean="0"/>
              <a:pPr/>
              <a:t>16</a:t>
            </a:fld>
            <a:endParaRPr lang="en-US" dirty="0"/>
          </a:p>
        </p:txBody>
      </p:sp>
      <p:sp>
        <p:nvSpPr>
          <p:cNvPr id="7" name="Title 6">
            <a:extLst>
              <a:ext uri="{FF2B5EF4-FFF2-40B4-BE49-F238E27FC236}">
                <a16:creationId xmlns:a16="http://schemas.microsoft.com/office/drawing/2014/main" id="{00B1137F-AD20-4469-EFF3-36FD059B5550}"/>
              </a:ext>
            </a:extLst>
          </p:cNvPr>
          <p:cNvSpPr>
            <a:spLocks noGrp="1"/>
          </p:cNvSpPr>
          <p:nvPr>
            <p:ph type="title"/>
          </p:nvPr>
        </p:nvSpPr>
        <p:spPr>
          <a:xfrm>
            <a:off x="309594" y="143936"/>
            <a:ext cx="11673324" cy="494486"/>
          </a:xfrm>
        </p:spPr>
        <p:txBody>
          <a:bodyPr/>
          <a:lstStyle/>
          <a:p>
            <a:r>
              <a:rPr lang="en-US" dirty="0">
                <a:latin typeface="Neutra Text Alt"/>
              </a:rPr>
              <a:t>Formula Funds “Reality Check”</a:t>
            </a:r>
            <a:endParaRPr lang="en-US" dirty="0"/>
          </a:p>
        </p:txBody>
      </p:sp>
      <p:graphicFrame>
        <p:nvGraphicFramePr>
          <p:cNvPr id="11" name="Table 12">
            <a:extLst>
              <a:ext uri="{FF2B5EF4-FFF2-40B4-BE49-F238E27FC236}">
                <a16:creationId xmlns:a16="http://schemas.microsoft.com/office/drawing/2014/main" id="{F6F8935A-24C9-DB86-7925-FADE22BDAFBA}"/>
              </a:ext>
            </a:extLst>
          </p:cNvPr>
          <p:cNvGraphicFramePr>
            <a:graphicFrameLocks noGrp="1"/>
          </p:cNvGraphicFramePr>
          <p:nvPr>
            <p:extLst>
              <p:ext uri="{D42A27DB-BD31-4B8C-83A1-F6EECF244321}">
                <p14:modId xmlns:p14="http://schemas.microsoft.com/office/powerpoint/2010/main" val="2593905531"/>
              </p:ext>
            </p:extLst>
          </p:nvPr>
        </p:nvGraphicFramePr>
        <p:xfrm>
          <a:off x="549088" y="974911"/>
          <a:ext cx="5498893" cy="5205984"/>
        </p:xfrm>
        <a:graphic>
          <a:graphicData uri="http://schemas.openxmlformats.org/drawingml/2006/table">
            <a:tbl>
              <a:tblPr firstRow="1" bandRow="1">
                <a:tableStyleId>{5C22544A-7EE6-4342-B048-85BDC9FD1C3A}</a:tableStyleId>
              </a:tblPr>
              <a:tblGrid>
                <a:gridCol w="3277720">
                  <a:extLst>
                    <a:ext uri="{9D8B030D-6E8A-4147-A177-3AD203B41FA5}">
                      <a16:colId xmlns:a16="http://schemas.microsoft.com/office/drawing/2014/main" val="3237341201"/>
                    </a:ext>
                  </a:extLst>
                </a:gridCol>
                <a:gridCol w="1002534">
                  <a:extLst>
                    <a:ext uri="{9D8B030D-6E8A-4147-A177-3AD203B41FA5}">
                      <a16:colId xmlns:a16="http://schemas.microsoft.com/office/drawing/2014/main" val="376264179"/>
                    </a:ext>
                  </a:extLst>
                </a:gridCol>
                <a:gridCol w="1218639">
                  <a:extLst>
                    <a:ext uri="{9D8B030D-6E8A-4147-A177-3AD203B41FA5}">
                      <a16:colId xmlns:a16="http://schemas.microsoft.com/office/drawing/2014/main" val="1893796513"/>
                    </a:ext>
                  </a:extLst>
                </a:gridCol>
              </a:tblGrid>
              <a:tr h="0">
                <a:tc gridSpan="2">
                  <a:txBody>
                    <a:bodyPr/>
                    <a:lstStyle/>
                    <a:p>
                      <a:r>
                        <a:rPr lang="en-US" sz="1300" b="1" dirty="0">
                          <a:solidFill>
                            <a:srgbClr val="002B3A"/>
                          </a:solidFill>
                          <a:latin typeface="Neutra Text Alt"/>
                        </a:rPr>
                        <a:t>FFIS Projected 5-Year Allocation to DC</a:t>
                      </a:r>
                      <a:endParaRPr lang="en-US" sz="1300" b="0" dirty="0">
                        <a:solidFill>
                          <a:srgbClr val="002B3A"/>
                        </a:solidFill>
                        <a:latin typeface="Neutra Text Alt"/>
                      </a:endParaRPr>
                    </a:p>
                  </a:txBody>
                  <a:tcPr>
                    <a:lnL w="12700" cmpd="sng">
                      <a:noFill/>
                    </a:lnL>
                    <a:lnR w="12700" cmpd="sng">
                      <a:noFill/>
                    </a:lnR>
                    <a:lnT w="38100" cmpd="sng">
                      <a:noFill/>
                    </a:lnT>
                    <a:lnB w="12700" cap="flat" cmpd="sng" algn="ctr">
                      <a:solidFill>
                        <a:srgbClr val="002B3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eutra Text Alt" panose="02000000000000000000" pitchFamily="50" charset="0"/>
                      </a:endParaRPr>
                    </a:p>
                  </a:txBody>
                  <a:tcPr>
                    <a:lnL w="12700" cmpd="sng">
                      <a:noFill/>
                    </a:lnL>
                    <a:lnR w="12700" cmpd="sng">
                      <a:noFill/>
                    </a:lnR>
                    <a:lnT w="38100" cmpd="sng">
                      <a:noFill/>
                    </a:lnT>
                    <a:lnB w="12700" cap="flat" cmpd="sng" algn="ctr">
                      <a:solidFill>
                        <a:srgbClr val="002B3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300" b="1" dirty="0">
                          <a:solidFill>
                            <a:srgbClr val="002B3A"/>
                          </a:solidFill>
                          <a:latin typeface="Neutra Text Alt"/>
                        </a:rPr>
                        <a:t>$3,416,907</a:t>
                      </a:r>
                    </a:p>
                  </a:txBody>
                  <a:tcPr>
                    <a:lnL w="12700" cmpd="sng">
                      <a:noFill/>
                    </a:lnL>
                    <a:lnR w="12700" cmpd="sng">
                      <a:noFill/>
                    </a:lnR>
                    <a:lnT w="38100" cmpd="sng">
                      <a:noFill/>
                    </a:lnT>
                    <a:lnB w="12700" cap="flat" cmpd="sng" algn="ctr">
                      <a:solidFill>
                        <a:srgbClr val="002B3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798045"/>
                  </a:ext>
                </a:extLst>
              </a:tr>
              <a:tr h="186798">
                <a:tc>
                  <a:txBody>
                    <a:bodyPr/>
                    <a:lstStyle/>
                    <a:p>
                      <a:r>
                        <a:rPr lang="en-US" sz="1200" b="1" dirty="0">
                          <a:solidFill>
                            <a:srgbClr val="09732D"/>
                          </a:solidFill>
                          <a:latin typeface="Neutra Text Alt"/>
                        </a:rPr>
                        <a:t>Passthroughs to Non-DC Agencies</a:t>
                      </a:r>
                    </a:p>
                  </a:txBody>
                  <a:tcPr marT="91440" marB="18288">
                    <a:lnL w="12700" cmpd="sng">
                      <a:noFill/>
                    </a:lnL>
                    <a:lnR w="12700" cmpd="sng">
                      <a:noFill/>
                    </a:lnR>
                    <a:lnT w="12700" cap="flat" cmpd="sng" algn="ctr">
                      <a:solidFill>
                        <a:srgbClr val="002B3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200" dirty="0">
                        <a:solidFill>
                          <a:srgbClr val="09732D"/>
                        </a:solidFill>
                        <a:latin typeface="Neutra Text Alt" panose="02000000000000000000" pitchFamily="50" charset="0"/>
                      </a:endParaRPr>
                    </a:p>
                  </a:txBody>
                  <a:tcPr marT="91440" marB="18288">
                    <a:lnL w="12700" cmpd="sng">
                      <a:noFill/>
                    </a:lnL>
                    <a:lnR w="12700" cmpd="sng">
                      <a:noFill/>
                    </a:lnR>
                    <a:lnT w="12700" cap="flat" cmpd="sng" algn="ctr">
                      <a:solidFill>
                        <a:srgbClr val="002B3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200" b="1" dirty="0">
                          <a:solidFill>
                            <a:srgbClr val="09732D"/>
                          </a:solidFill>
                          <a:latin typeface="Neutra Text Alt"/>
                        </a:rPr>
                        <a:t>$1,920,855</a:t>
                      </a:r>
                    </a:p>
                  </a:txBody>
                  <a:tcPr marT="91440" marB="18288">
                    <a:lnL w="12700" cmpd="sng">
                      <a:noFill/>
                    </a:lnL>
                    <a:lnR w="12700" cmpd="sng">
                      <a:noFill/>
                    </a:lnR>
                    <a:lnT w="12700" cap="flat" cmpd="sng" algn="ctr">
                      <a:solidFill>
                        <a:srgbClr val="002B3A"/>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6109525"/>
                  </a:ext>
                </a:extLst>
              </a:tr>
              <a:tr h="0">
                <a:tc>
                  <a:txBody>
                    <a:bodyPr/>
                    <a:lstStyle/>
                    <a:p>
                      <a:r>
                        <a:rPr lang="en-US" sz="1050" b="1" dirty="0">
                          <a:latin typeface="Neutra Text Alt"/>
                        </a:rPr>
                        <a:t>   </a:t>
                      </a:r>
                      <a:r>
                        <a:rPr lang="en-US" sz="1050" b="0" dirty="0">
                          <a:latin typeface="Neutra Text Alt"/>
                        </a:rPr>
                        <a:t>FTA State of Good Repair Grants</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i="0" dirty="0">
                          <a:solidFill>
                            <a:schemeClr val="tx1"/>
                          </a:solidFill>
                          <a:latin typeface="Neutra Text Alt"/>
                        </a:rPr>
                        <a:t>WMATA</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$1,352,440</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2251894"/>
                  </a:ext>
                </a:extLst>
              </a:tr>
              <a:tr h="0">
                <a:tc>
                  <a:txBody>
                    <a:bodyPr/>
                    <a:lstStyle/>
                    <a:p>
                      <a:r>
                        <a:rPr lang="en-US" sz="1050" dirty="0">
                          <a:latin typeface="Neutra Text Alt"/>
                        </a:rPr>
                        <a:t>   Drinking Water State Revolving Fund</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i="0" dirty="0">
                          <a:solidFill>
                            <a:schemeClr val="tx1"/>
                          </a:solidFill>
                          <a:latin typeface="Neutra Text Alt"/>
                        </a:rPr>
                        <a:t>DC Water</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$292,148</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5215724"/>
                  </a:ext>
                </a:extLst>
              </a:tr>
              <a:tr h="0">
                <a:tc>
                  <a:txBody>
                    <a:bodyPr/>
                    <a:lstStyle/>
                    <a:p>
                      <a:r>
                        <a:rPr lang="en-US" sz="1050" dirty="0">
                          <a:latin typeface="Neutra Text Alt"/>
                        </a:rPr>
                        <a:t>   FTA Urbanized Area Formula Grants</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i="0" dirty="0">
                          <a:solidFill>
                            <a:schemeClr val="tx1"/>
                          </a:solidFill>
                          <a:latin typeface="Neutra Text Alt"/>
                        </a:rPr>
                        <a:t>WMATA</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$175,177</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1943431"/>
                  </a:ext>
                </a:extLst>
              </a:tr>
              <a:tr h="0">
                <a:tc>
                  <a:txBody>
                    <a:bodyPr/>
                    <a:lstStyle/>
                    <a:p>
                      <a:r>
                        <a:rPr lang="en-US" sz="1050" dirty="0">
                          <a:latin typeface="Neutra Text Alt"/>
                        </a:rPr>
                        <a:t>   FTA Bus and Bus Facilities Grants</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i="0" dirty="0">
                          <a:solidFill>
                            <a:schemeClr val="tx1"/>
                          </a:solidFill>
                          <a:latin typeface="Neutra Text Alt"/>
                        </a:rPr>
                        <a:t>WMATA</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$62,560</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9388349"/>
                  </a:ext>
                </a:extLst>
              </a:tr>
              <a:tr h="0">
                <a:tc>
                  <a:txBody>
                    <a:bodyPr/>
                    <a:lstStyle/>
                    <a:p>
                      <a:r>
                        <a:rPr lang="en-US" sz="1050" dirty="0">
                          <a:latin typeface="Neutra Text Alt"/>
                        </a:rPr>
                        <a:t>   FTA Enhanced Mobility Grants</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i="0" dirty="0">
                          <a:solidFill>
                            <a:schemeClr val="tx1"/>
                          </a:solidFill>
                          <a:latin typeface="Neutra Text Alt"/>
                        </a:rPr>
                        <a:t>MWCOG</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$26,267</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7773662"/>
                  </a:ext>
                </a:extLst>
              </a:tr>
              <a:tr h="0">
                <a:tc>
                  <a:txBody>
                    <a:bodyPr/>
                    <a:lstStyle/>
                    <a:p>
                      <a:r>
                        <a:rPr lang="en-US" sz="1050" dirty="0">
                          <a:latin typeface="Neutra Text Alt"/>
                        </a:rPr>
                        <a:t>   Affordable Connectivity Program (ACP)</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i="0" dirty="0">
                          <a:solidFill>
                            <a:schemeClr val="tx1"/>
                          </a:solidFill>
                          <a:latin typeface="Neutra Text Alt"/>
                        </a:rPr>
                        <a:t>Private ISPs</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$9,080</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18896"/>
                  </a:ext>
                </a:extLst>
              </a:tr>
              <a:tr h="0">
                <a:tc>
                  <a:txBody>
                    <a:bodyPr/>
                    <a:lstStyle/>
                    <a:p>
                      <a:r>
                        <a:rPr lang="en-US" sz="1050" dirty="0">
                          <a:latin typeface="Neutra Text Alt"/>
                        </a:rPr>
                        <a:t>   FTA Metropolitan Planning</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i="0" dirty="0">
                          <a:solidFill>
                            <a:schemeClr val="tx1"/>
                          </a:solidFill>
                          <a:latin typeface="Neutra Text Alt"/>
                        </a:rPr>
                        <a:t>MWCOG</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$3,183</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964623"/>
                  </a:ext>
                </a:extLst>
              </a:tr>
              <a:tr h="0">
                <a:tc gridSpan="2">
                  <a:txBody>
                    <a:bodyPr/>
                    <a:lstStyle/>
                    <a:p>
                      <a:r>
                        <a:rPr lang="en-US" sz="1200" b="1" dirty="0">
                          <a:solidFill>
                            <a:srgbClr val="09732D"/>
                          </a:solidFill>
                          <a:latin typeface="Neutra Text Alt"/>
                        </a:rPr>
                        <a:t>DDOT Existing Program Funding</a:t>
                      </a:r>
                      <a:br>
                        <a:rPr lang="en-US" sz="1100" b="1" dirty="0">
                          <a:latin typeface="Neutra Text Alt"/>
                        </a:rPr>
                      </a:br>
                      <a:r>
                        <a:rPr lang="en-US" sz="700" b="0" i="0" dirty="0">
                          <a:solidFill>
                            <a:schemeClr val="tx1"/>
                          </a:solidFill>
                          <a:latin typeface="Neutra Text Alt"/>
                        </a:rPr>
                        <a:t>Based on FY 2021 total funding received, projected through FY 2026 assuming no annual increases</a:t>
                      </a:r>
                      <a:endParaRPr lang="en-US" sz="1100" b="1" i="0" dirty="0">
                        <a:solidFill>
                          <a:schemeClr val="tx1"/>
                        </a:solidFill>
                        <a:latin typeface="Neutra Text Alt"/>
                      </a:endParaRPr>
                    </a:p>
                  </a:txBody>
                  <a:tcPr marT="91440" marB="9144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a:latin typeface="Neutra Text Alt" panose="02000000000000000000" pitchFamily="50" charset="0"/>
                      </a:endParaRPr>
                    </a:p>
                  </a:txBody>
                  <a:tcPr marT="91440" marB="9144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rgbClr val="09732D"/>
                          </a:solidFill>
                          <a:latin typeface="Neutra Text Alt"/>
                        </a:rPr>
                        <a:t>$873,371</a:t>
                      </a:r>
                    </a:p>
                  </a:txBody>
                  <a:tcPr marT="91440" marB="9144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09373"/>
                  </a:ext>
                </a:extLst>
              </a:tr>
              <a:tr h="0">
                <a:tc>
                  <a:txBody>
                    <a:bodyPr/>
                    <a:lstStyle/>
                    <a:p>
                      <a:r>
                        <a:rPr lang="en-US" sz="1200" b="1" dirty="0">
                          <a:solidFill>
                            <a:srgbClr val="09732D"/>
                          </a:solidFill>
                          <a:latin typeface="Neutra Text Alt"/>
                        </a:rPr>
                        <a:t>“New” 5-Year Funding Under BIL</a:t>
                      </a:r>
                    </a:p>
                  </a:txBody>
                  <a:tcPr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9732D"/>
                        </a:solidFill>
                        <a:latin typeface="Neutra Text Alt" panose="02000000000000000000" pitchFamily="50" charset="0"/>
                      </a:endParaRPr>
                    </a:p>
                  </a:txBody>
                  <a:tcPr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rgbClr val="09732D"/>
                          </a:solidFill>
                          <a:latin typeface="Neutra Text Alt"/>
                        </a:rPr>
                        <a:t>$622,681</a:t>
                      </a:r>
                    </a:p>
                  </a:txBody>
                  <a:tcPr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7120"/>
                  </a:ext>
                </a:extLst>
              </a:tr>
              <a:tr h="0">
                <a:tc>
                  <a:txBody>
                    <a:bodyPr/>
                    <a:lstStyle/>
                    <a:p>
                      <a:r>
                        <a:rPr lang="en-US" sz="1050" dirty="0">
                          <a:latin typeface="Neutra Text Alt"/>
                        </a:rPr>
                        <a:t>   Bridge Formula Program</a:t>
                      </a:r>
                    </a:p>
                  </a:txBody>
                  <a:tcPr marT="18288" marB="18288"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1" i="0" dirty="0">
                          <a:latin typeface="Neutra Text Alt"/>
                        </a:rPr>
                        <a:t>DDOT</a:t>
                      </a:r>
                    </a:p>
                  </a:txBody>
                  <a:tcPr marT="18288" marB="18288"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$225,000</a:t>
                      </a:r>
                    </a:p>
                  </a:txBody>
                  <a:tcPr marT="18288" marB="18288"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1008266"/>
                  </a:ext>
                </a:extLst>
              </a:tr>
              <a:tr h="0">
                <a:tc>
                  <a:txBody>
                    <a:bodyPr/>
                    <a:lstStyle/>
                    <a:p>
                      <a:r>
                        <a:rPr lang="en-US" sz="1050" dirty="0">
                          <a:latin typeface="Neutra Text Alt"/>
                        </a:rPr>
                        <a:t>   DDOT Existing Program “Plus-Ups”</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dirty="0">
                          <a:latin typeface="Neutra Text Alt"/>
                        </a:rPr>
                        <a:t>DDOT</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$192,922</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3032917"/>
                  </a:ext>
                </a:extLst>
              </a:tr>
              <a:tr h="0">
                <a:tc>
                  <a:txBody>
                    <a:bodyPr/>
                    <a:lstStyle/>
                    <a:p>
                      <a:r>
                        <a:rPr lang="en-US" sz="1050" dirty="0">
                          <a:latin typeface="Neutra Text Alt"/>
                        </a:rPr>
                        <a:t>   PROTECT (Resilience)</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dirty="0">
                          <a:latin typeface="Neutra Text Alt"/>
                        </a:rPr>
                        <a:t>DDOT</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$29,783</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7451730"/>
                  </a:ext>
                </a:extLst>
              </a:tr>
              <a:tr h="0">
                <a:tc>
                  <a:txBody>
                    <a:bodyPr/>
                    <a:lstStyle/>
                    <a:p>
                      <a:r>
                        <a:rPr lang="en-US" sz="1050" dirty="0">
                          <a:latin typeface="Neutra Text Alt"/>
                        </a:rPr>
                        <a:t>   Carbon Reduction</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dirty="0">
                          <a:latin typeface="Neutra Text Alt"/>
                        </a:rPr>
                        <a:t>DDOT</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$26,193</a:t>
                      </a:r>
                    </a:p>
                  </a:txBody>
                  <a:tcPr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496639"/>
                  </a:ext>
                </a:extLst>
              </a:tr>
              <a:tr h="67796">
                <a:tc>
                  <a:txBody>
                    <a:bodyPr/>
                    <a:lstStyle/>
                    <a:p>
                      <a:r>
                        <a:rPr lang="en-US" sz="1050" dirty="0">
                          <a:latin typeface="Neutra Text Alt"/>
                        </a:rPr>
                        <a:t>   National EV Infrastructure (NEVI)</a:t>
                      </a:r>
                    </a:p>
                  </a:txBody>
                  <a:tcPr marT="18288" marB="18288"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dirty="0">
                          <a:latin typeface="Neutra Text Alt"/>
                        </a:rPr>
                        <a:t>DDOT</a:t>
                      </a:r>
                    </a:p>
                  </a:txBody>
                  <a:tcPr marT="18288" marB="18288"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50" dirty="0">
                          <a:latin typeface="Neutra Text Alt"/>
                        </a:rPr>
                        <a:t>$16,679</a:t>
                      </a:r>
                    </a:p>
                  </a:txBody>
                  <a:tcPr marT="18288" marB="18288"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45740"/>
                  </a:ext>
                </a:extLst>
              </a:tr>
              <a:tr h="0">
                <a:tc>
                  <a:txBody>
                    <a:bodyPr/>
                    <a:lstStyle/>
                    <a:p>
                      <a:r>
                        <a:rPr lang="en-US" sz="1050" dirty="0">
                          <a:latin typeface="Neutra Text Alt"/>
                        </a:rPr>
                        <a:t>   Clean Water State Revolving Fund</a:t>
                      </a: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1" i="0" dirty="0">
                          <a:latin typeface="Neutra Text Alt"/>
                        </a:rPr>
                        <a:t>DOEE</a:t>
                      </a:r>
                      <a:endParaRPr lang="en-US" sz="1050" i="1" dirty="0">
                        <a:latin typeface="Neutra Text Alt"/>
                      </a:endParaRP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$59,375</a:t>
                      </a: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2940318"/>
                  </a:ext>
                </a:extLst>
              </a:tr>
              <a:tr h="0">
                <a:tc>
                  <a:txBody>
                    <a:bodyPr/>
                    <a:lstStyle/>
                    <a:p>
                      <a:r>
                        <a:rPr lang="en-US" sz="1050" dirty="0">
                          <a:latin typeface="Neutra Text Alt"/>
                        </a:rPr>
                        <a:t>   Clean Water Emerging Contaminants</a:t>
                      </a:r>
                    </a:p>
                  </a:txBody>
                  <a:tcPr marT="18288" marB="18288"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dirty="0">
                          <a:latin typeface="Neutra Text Alt"/>
                        </a:rPr>
                        <a:t>DOEE</a:t>
                      </a:r>
                      <a:endParaRPr lang="en-US" sz="1050" i="1" dirty="0">
                        <a:latin typeface="Neutra Text Alt"/>
                      </a:endParaRPr>
                    </a:p>
                  </a:txBody>
                  <a:tcPr marT="18288" marB="18288"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50" dirty="0">
                          <a:latin typeface="Neutra Text Alt"/>
                        </a:rPr>
                        <a:t>$25,497</a:t>
                      </a:r>
                    </a:p>
                  </a:txBody>
                  <a:tcPr marT="18288" marB="18288"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0510508"/>
                  </a:ext>
                </a:extLst>
              </a:tr>
              <a:tr h="0">
                <a:tc>
                  <a:txBody>
                    <a:bodyPr/>
                    <a:lstStyle/>
                    <a:p>
                      <a:r>
                        <a:rPr lang="en-US" sz="1050" dirty="0">
                          <a:latin typeface="Neutra Text Alt"/>
                        </a:rPr>
                        <a:t>   Weatherization &amp; State Energy</a:t>
                      </a: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dirty="0">
                          <a:latin typeface="Neutra Text Alt"/>
                        </a:rPr>
                        <a:t>DOEE</a:t>
                      </a:r>
                      <a:endParaRPr lang="en-US" sz="1050" i="1" dirty="0">
                        <a:latin typeface="Neutra Text Alt"/>
                      </a:endParaRP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50" dirty="0">
                          <a:latin typeface="Neutra Text Alt"/>
                        </a:rPr>
                        <a:t>$8,252</a:t>
                      </a: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9788875"/>
                  </a:ext>
                </a:extLst>
              </a:tr>
              <a:tr h="0">
                <a:tc>
                  <a:txBody>
                    <a:bodyPr/>
                    <a:lstStyle/>
                    <a:p>
                      <a:r>
                        <a:rPr lang="en-US" sz="1050" dirty="0">
                          <a:latin typeface="Neutra Text Alt"/>
                        </a:rPr>
                        <a:t>   Energy Efficiency Block Grant</a:t>
                      </a: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dirty="0">
                          <a:latin typeface="Neutra Text Alt"/>
                        </a:rPr>
                        <a:t>DOEE</a:t>
                      </a: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50" dirty="0">
                          <a:latin typeface="Neutra Text Alt"/>
                        </a:rPr>
                        <a:t>$1,900</a:t>
                      </a: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981671"/>
                  </a:ext>
                </a:extLst>
              </a:tr>
              <a:tr h="0">
                <a:tc>
                  <a:txBody>
                    <a:bodyPr/>
                    <a:lstStyle/>
                    <a:p>
                      <a:r>
                        <a:rPr lang="en-US" sz="1050" dirty="0">
                          <a:latin typeface="Neutra Text Alt"/>
                        </a:rPr>
                        <a:t>   Energy Efficiency Loan Fund Capitalization</a:t>
                      </a: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dirty="0">
                          <a:latin typeface="Neutra Text Alt"/>
                        </a:rPr>
                        <a:t>DHCD/DCGB</a:t>
                      </a: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50" dirty="0">
                          <a:latin typeface="Neutra Text Alt"/>
                        </a:rPr>
                        <a:t>$4,432</a:t>
                      </a:r>
                    </a:p>
                  </a:txBody>
                  <a:tcPr marT="18288" marB="18288" anchor="ctr">
                    <a:lnL w="12700" cmpd="sng">
                      <a:noFill/>
                    </a:lnL>
                    <a:lnR w="12700" cmpd="sng">
                      <a:noFill/>
                    </a:lnR>
                    <a:lnT w="12700" cap="flat" cmpd="sng" algn="ctr">
                      <a:no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560388"/>
                  </a:ext>
                </a:extLst>
              </a:tr>
              <a:tr h="0">
                <a:tc>
                  <a:txBody>
                    <a:bodyPr/>
                    <a:lstStyle/>
                    <a:p>
                      <a:r>
                        <a:rPr lang="en-US" sz="1050" dirty="0">
                          <a:latin typeface="Neutra Text Alt"/>
                        </a:rPr>
                        <a:t>   Digital Equity &amp; BEAD</a:t>
                      </a: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1" i="0" dirty="0">
                          <a:latin typeface="Neutra Text Alt"/>
                        </a:rPr>
                        <a:t>OCTO</a:t>
                      </a: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050" dirty="0">
                          <a:latin typeface="Neutra Text Alt"/>
                        </a:rPr>
                        <a:t>&gt;$5,463</a:t>
                      </a: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155158"/>
                  </a:ext>
                </a:extLst>
              </a:tr>
              <a:tr h="0">
                <a:tc>
                  <a:txBody>
                    <a:bodyPr/>
                    <a:lstStyle/>
                    <a:p>
                      <a:r>
                        <a:rPr lang="en-US" sz="1050" dirty="0">
                          <a:latin typeface="Neutra Text Alt"/>
                        </a:rPr>
                        <a:t>   State and Local Cybersecurity</a:t>
                      </a:r>
                    </a:p>
                  </a:txBody>
                  <a:tcPr marT="18288" marB="18288"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dirty="0">
                          <a:latin typeface="Neutra Text Alt"/>
                        </a:rPr>
                        <a:t>HSEMA</a:t>
                      </a:r>
                    </a:p>
                  </a:txBody>
                  <a:tcPr marT="18288" marB="18288"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50" dirty="0">
                          <a:latin typeface="Neutra Text Alt"/>
                        </a:rPr>
                        <a:t>&gt;$2,081</a:t>
                      </a:r>
                    </a:p>
                  </a:txBody>
                  <a:tcPr marT="18288" marB="18288"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2159214"/>
                  </a:ext>
                </a:extLst>
              </a:tr>
              <a:tr h="0">
                <a:tc>
                  <a:txBody>
                    <a:bodyPr/>
                    <a:lstStyle/>
                    <a:p>
                      <a:r>
                        <a:rPr lang="en-US" sz="1050" dirty="0">
                          <a:latin typeface="Neutra Text Alt"/>
                        </a:rPr>
                        <a:t>   Other Funding Amounts TBD</a:t>
                      </a: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1" i="0" dirty="0">
                          <a:latin typeface="Neutra Text Alt"/>
                        </a:rPr>
                        <a:t>various</a:t>
                      </a: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50" dirty="0">
                          <a:latin typeface="Neutra Text Alt"/>
                        </a:rPr>
                        <a:t>$25,104</a:t>
                      </a:r>
                    </a:p>
                  </a:txBody>
                  <a:tcPr marT="18288" marB="18288"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5030469"/>
                  </a:ext>
                </a:extLst>
              </a:tr>
            </a:tbl>
          </a:graphicData>
        </a:graphic>
      </p:graphicFrame>
      <p:grpSp>
        <p:nvGrpSpPr>
          <p:cNvPr id="26" name="Group 25">
            <a:extLst>
              <a:ext uri="{FF2B5EF4-FFF2-40B4-BE49-F238E27FC236}">
                <a16:creationId xmlns:a16="http://schemas.microsoft.com/office/drawing/2014/main" id="{E2FCCCCB-B9AB-0204-007E-87CD8238AC68}"/>
              </a:ext>
            </a:extLst>
          </p:cNvPr>
          <p:cNvGrpSpPr/>
          <p:nvPr/>
        </p:nvGrpSpPr>
        <p:grpSpPr>
          <a:xfrm>
            <a:off x="6119799" y="3831793"/>
            <a:ext cx="4395801" cy="2409964"/>
            <a:chOff x="6217335" y="3880561"/>
            <a:chExt cx="4395801" cy="2409964"/>
          </a:xfrm>
        </p:grpSpPr>
        <p:grpSp>
          <p:nvGrpSpPr>
            <p:cNvPr id="22" name="Group 21">
              <a:extLst>
                <a:ext uri="{FF2B5EF4-FFF2-40B4-BE49-F238E27FC236}">
                  <a16:creationId xmlns:a16="http://schemas.microsoft.com/office/drawing/2014/main" id="{3B43298F-3301-5B0A-6B81-9CDB6DA88BEC}"/>
                </a:ext>
              </a:extLst>
            </p:cNvPr>
            <p:cNvGrpSpPr/>
            <p:nvPr/>
          </p:nvGrpSpPr>
          <p:grpSpPr>
            <a:xfrm>
              <a:off x="6217335" y="3880561"/>
              <a:ext cx="4395801" cy="2121524"/>
              <a:chOff x="6369806" y="3817274"/>
              <a:chExt cx="4395801" cy="2121524"/>
            </a:xfrm>
            <a:solidFill>
              <a:schemeClr val="bg1">
                <a:lumMod val="95000"/>
              </a:schemeClr>
            </a:solidFill>
          </p:grpSpPr>
          <p:sp>
            <p:nvSpPr>
              <p:cNvPr id="5" name="TextBox 4">
                <a:extLst>
                  <a:ext uri="{FF2B5EF4-FFF2-40B4-BE49-F238E27FC236}">
                    <a16:creationId xmlns:a16="http://schemas.microsoft.com/office/drawing/2014/main" id="{B97136F1-50A6-3840-88A2-2107F0C0F2A7}"/>
                  </a:ext>
                </a:extLst>
              </p:cNvPr>
              <p:cNvSpPr txBox="1"/>
              <p:nvPr/>
            </p:nvSpPr>
            <p:spPr>
              <a:xfrm>
                <a:off x="6913162" y="3817274"/>
                <a:ext cx="3852445" cy="569387"/>
              </a:xfrm>
              <a:prstGeom prst="rect">
                <a:avLst/>
              </a:prstGeom>
              <a:grpFill/>
              <a:ln>
                <a:solidFill>
                  <a:srgbClr val="09732D"/>
                </a:solidFill>
              </a:ln>
            </p:spPr>
            <p:txBody>
              <a:bodyPr wrap="square" rtlCol="0">
                <a:spAutoFit/>
              </a:bodyPr>
              <a:lstStyle/>
              <a:p>
                <a:r>
                  <a:rPr lang="en-US" sz="1000" b="1" dirty="0">
                    <a:solidFill>
                      <a:srgbClr val="09732D"/>
                    </a:solidFill>
                    <a:latin typeface="Neutra Text Alt" panose="02000000000000000000" pitchFamily="50" charset="0"/>
                  </a:rPr>
                  <a:t>TRANSPORTATION</a:t>
                </a:r>
                <a:r>
                  <a:rPr lang="en-US" sz="1100" b="1" dirty="0">
                    <a:solidFill>
                      <a:srgbClr val="09732D"/>
                    </a:solidFill>
                    <a:latin typeface="Neutra Text Alt" panose="02000000000000000000" pitchFamily="50" charset="0"/>
                  </a:rPr>
                  <a:t> </a:t>
                </a:r>
                <a:r>
                  <a:rPr lang="en-US" sz="1050" b="1" dirty="0">
                    <a:solidFill>
                      <a:srgbClr val="002B3A"/>
                    </a:solidFill>
                    <a:latin typeface="Neutra Text Alt" panose="02000000000000000000" pitchFamily="50" charset="0"/>
                  </a:rPr>
                  <a:t>~$100 million/year</a:t>
                </a:r>
                <a:endParaRPr lang="en-US" sz="1200" b="1" dirty="0">
                  <a:solidFill>
                    <a:srgbClr val="002B3A"/>
                  </a:solidFill>
                  <a:latin typeface="Neutra Text Alt" panose="02000000000000000000" pitchFamily="50" charset="0"/>
                </a:endParaRPr>
              </a:p>
              <a:p>
                <a:r>
                  <a:rPr lang="en-US" sz="1000" dirty="0">
                    <a:latin typeface="Neutra Text Alt" panose="02000000000000000000" pitchFamily="50" charset="0"/>
                  </a:rPr>
                  <a:t>Half for bridges, and the other half for safety, </a:t>
                </a:r>
                <a:r>
                  <a:rPr lang="en-US" sz="1000" spc="-10" dirty="0">
                    <a:latin typeface="Neutra Text Alt" panose="02000000000000000000" pitchFamily="50" charset="0"/>
                  </a:rPr>
                  <a:t>resilience, and carbon reduction (incl. electrification)</a:t>
                </a:r>
              </a:p>
            </p:txBody>
          </p:sp>
          <p:sp>
            <p:nvSpPr>
              <p:cNvPr id="9" name="TextBox 8">
                <a:extLst>
                  <a:ext uri="{FF2B5EF4-FFF2-40B4-BE49-F238E27FC236}">
                    <a16:creationId xmlns:a16="http://schemas.microsoft.com/office/drawing/2014/main" id="{CB58A379-02DC-15E5-A831-71E8A21024F3}"/>
                  </a:ext>
                </a:extLst>
              </p:cNvPr>
              <p:cNvSpPr txBox="1"/>
              <p:nvPr/>
            </p:nvSpPr>
            <p:spPr>
              <a:xfrm>
                <a:off x="6900969" y="4697695"/>
                <a:ext cx="3864638" cy="569387"/>
              </a:xfrm>
              <a:prstGeom prst="rect">
                <a:avLst/>
              </a:prstGeom>
              <a:grpFill/>
              <a:ln>
                <a:solidFill>
                  <a:srgbClr val="09732D"/>
                </a:solidFill>
              </a:ln>
            </p:spPr>
            <p:txBody>
              <a:bodyPr wrap="square" rtlCol="0">
                <a:spAutoFit/>
              </a:bodyPr>
              <a:lstStyle/>
              <a:p>
                <a:r>
                  <a:rPr lang="en-US" sz="1000" b="1" dirty="0">
                    <a:solidFill>
                      <a:srgbClr val="09732D"/>
                    </a:solidFill>
                    <a:latin typeface="Neutra Text Alt" panose="02000000000000000000" pitchFamily="50" charset="0"/>
                  </a:rPr>
                  <a:t>ENVIRONMENT</a:t>
                </a:r>
                <a:r>
                  <a:rPr lang="en-US" sz="1100" b="1" dirty="0">
                    <a:solidFill>
                      <a:srgbClr val="09732D"/>
                    </a:solidFill>
                    <a:latin typeface="Neutra Text Alt" panose="02000000000000000000" pitchFamily="50" charset="0"/>
                  </a:rPr>
                  <a:t> </a:t>
                </a:r>
                <a:r>
                  <a:rPr lang="en-US" sz="1050" b="1" dirty="0">
                    <a:solidFill>
                      <a:srgbClr val="002B3A"/>
                    </a:solidFill>
                    <a:latin typeface="Neutra Text Alt" panose="02000000000000000000" pitchFamily="50" charset="0"/>
                  </a:rPr>
                  <a:t>~$20 million/year</a:t>
                </a:r>
                <a:endParaRPr lang="en-US" sz="1100" b="1" dirty="0">
                  <a:solidFill>
                    <a:srgbClr val="002B3A"/>
                  </a:solidFill>
                  <a:latin typeface="Neutra Text Alt" panose="02000000000000000000" pitchFamily="50" charset="0"/>
                </a:endParaRPr>
              </a:p>
              <a:p>
                <a:r>
                  <a:rPr lang="en-US" sz="1000" dirty="0">
                    <a:latin typeface="Neutra Text Alt" panose="02000000000000000000" pitchFamily="50" charset="0"/>
                  </a:rPr>
                  <a:t>Mostly for clean water, including green infrastructure, as well as energy efficiency </a:t>
                </a:r>
              </a:p>
            </p:txBody>
          </p:sp>
          <p:sp>
            <p:nvSpPr>
              <p:cNvPr id="13" name="TextBox 12">
                <a:extLst>
                  <a:ext uri="{FF2B5EF4-FFF2-40B4-BE49-F238E27FC236}">
                    <a16:creationId xmlns:a16="http://schemas.microsoft.com/office/drawing/2014/main" id="{14D03E16-3BF1-3B5A-B470-2497ABD2BEAE}"/>
                  </a:ext>
                </a:extLst>
              </p:cNvPr>
              <p:cNvSpPr txBox="1"/>
              <p:nvPr/>
            </p:nvSpPr>
            <p:spPr>
              <a:xfrm>
                <a:off x="6913160" y="5530994"/>
                <a:ext cx="3852447" cy="407804"/>
              </a:xfrm>
              <a:prstGeom prst="rect">
                <a:avLst/>
              </a:prstGeom>
              <a:grpFill/>
              <a:ln>
                <a:solidFill>
                  <a:srgbClr val="09732D"/>
                </a:solidFill>
              </a:ln>
            </p:spPr>
            <p:txBody>
              <a:bodyPr wrap="square" rtlCol="0">
                <a:spAutoFit/>
              </a:bodyPr>
              <a:lstStyle/>
              <a:p>
                <a:r>
                  <a:rPr lang="en-US" sz="1000" b="1" dirty="0">
                    <a:solidFill>
                      <a:srgbClr val="09732D"/>
                    </a:solidFill>
                    <a:latin typeface="Neutra Text Alt" panose="02000000000000000000" pitchFamily="50" charset="0"/>
                  </a:rPr>
                  <a:t>DIGITAL/BROADBAND </a:t>
                </a:r>
                <a:r>
                  <a:rPr lang="en-US" sz="1050" b="1" dirty="0">
                    <a:solidFill>
                      <a:srgbClr val="002B3A"/>
                    </a:solidFill>
                    <a:latin typeface="Neutra Text Alt" panose="02000000000000000000" pitchFamily="50" charset="0"/>
                  </a:rPr>
                  <a:t>~$2 million/year*</a:t>
                </a:r>
              </a:p>
              <a:p>
                <a:r>
                  <a:rPr lang="en-US" sz="1000" dirty="0">
                    <a:latin typeface="Neutra Text Alt" panose="02000000000000000000" pitchFamily="50" charset="0"/>
                  </a:rPr>
                  <a:t>For broadband and increased cybersecurity</a:t>
                </a:r>
                <a:endParaRPr lang="en-US" sz="1200" dirty="0">
                  <a:latin typeface="Neutra Text Alt" panose="02000000000000000000" pitchFamily="50" charset="0"/>
                </a:endParaRPr>
              </a:p>
            </p:txBody>
          </p:sp>
          <p:sp>
            <p:nvSpPr>
              <p:cNvPr id="19" name="Arrow: Right 18">
                <a:extLst>
                  <a:ext uri="{FF2B5EF4-FFF2-40B4-BE49-F238E27FC236}">
                    <a16:creationId xmlns:a16="http://schemas.microsoft.com/office/drawing/2014/main" id="{4A8EA226-61BA-3807-435A-599273007F45}"/>
                  </a:ext>
                </a:extLst>
              </p:cNvPr>
              <p:cNvSpPr/>
              <p:nvPr/>
            </p:nvSpPr>
            <p:spPr>
              <a:xfrm>
                <a:off x="6369806" y="4010430"/>
                <a:ext cx="407624" cy="165253"/>
              </a:xfrm>
              <a:prstGeom prst="rightArrow">
                <a:avLst/>
              </a:prstGeom>
              <a:solidFill>
                <a:srgbClr val="097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FF26C84A-A74E-2A51-47E0-1637EE11D53E}"/>
                  </a:ext>
                </a:extLst>
              </p:cNvPr>
              <p:cNvSpPr/>
              <p:nvPr/>
            </p:nvSpPr>
            <p:spPr>
              <a:xfrm>
                <a:off x="6373478" y="4899762"/>
                <a:ext cx="407624" cy="165253"/>
              </a:xfrm>
              <a:prstGeom prst="rightArrow">
                <a:avLst/>
              </a:prstGeom>
              <a:solidFill>
                <a:srgbClr val="097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A8131D0C-8353-B869-AF30-271FB8F328A2}"/>
                  </a:ext>
                </a:extLst>
              </p:cNvPr>
              <p:cNvSpPr/>
              <p:nvPr/>
            </p:nvSpPr>
            <p:spPr>
              <a:xfrm>
                <a:off x="6369806" y="5651971"/>
                <a:ext cx="407624" cy="165253"/>
              </a:xfrm>
              <a:prstGeom prst="rightArrow">
                <a:avLst/>
              </a:prstGeom>
              <a:solidFill>
                <a:srgbClr val="097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7C486995-675F-5B52-4A29-7EF5BDD59FB4}"/>
                </a:ext>
              </a:extLst>
            </p:cNvPr>
            <p:cNvSpPr txBox="1"/>
            <p:nvPr/>
          </p:nvSpPr>
          <p:spPr>
            <a:xfrm>
              <a:off x="6730434" y="5976593"/>
              <a:ext cx="3882702" cy="313932"/>
            </a:xfrm>
            <a:prstGeom prst="rect">
              <a:avLst/>
            </a:prstGeom>
            <a:noFill/>
          </p:spPr>
          <p:txBody>
            <a:bodyPr wrap="square">
              <a:spAutoFit/>
            </a:bodyPr>
            <a:lstStyle/>
            <a:p>
              <a:pPr>
                <a:lnSpc>
                  <a:spcPct val="90000"/>
                </a:lnSpc>
              </a:pPr>
              <a:r>
                <a:rPr lang="en-US" sz="800" i="1" dirty="0">
                  <a:latin typeface="Neutra Text Alt" panose="02000000000000000000" pitchFamily="50" charset="0"/>
                </a:rPr>
                <a:t>*Another $20-25 million a year is expected for broadband and possibly another $2 million a year for cybersecurity.</a:t>
              </a:r>
              <a:endParaRPr lang="en-US" sz="800" dirty="0"/>
            </a:p>
          </p:txBody>
        </p:sp>
      </p:grpSp>
      <p:sp>
        <p:nvSpPr>
          <p:cNvPr id="2" name="AutoShape 2">
            <a:extLst>
              <a:ext uri="{FF2B5EF4-FFF2-40B4-BE49-F238E27FC236}">
                <a16:creationId xmlns:a16="http://schemas.microsoft.com/office/drawing/2014/main" id="{B41B48A7-F2AF-30B8-04E0-21B6A1D5D3BC}"/>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3">
            <a:extLst>
              <a:ext uri="{FF2B5EF4-FFF2-40B4-BE49-F238E27FC236}">
                <a16:creationId xmlns:a16="http://schemas.microsoft.com/office/drawing/2014/main" id="{0B1DB910-1FC1-AE48-18B6-85E4CB79B79E}"/>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5">
            <a:extLst>
              <a:ext uri="{FF2B5EF4-FFF2-40B4-BE49-F238E27FC236}">
                <a16:creationId xmlns:a16="http://schemas.microsoft.com/office/drawing/2014/main" id="{03048DFA-2684-07CE-59A6-620C17B59F8F}"/>
              </a:ext>
            </a:extLst>
          </p:cNvPr>
          <p:cNvSpPr>
            <a:spLocks noChangeAspect="1" noChangeArrowheads="1"/>
          </p:cNvSpPr>
          <p:nvPr/>
        </p:nvSpPr>
        <p:spPr bwMode="auto">
          <a:xfrm>
            <a:off x="8842205" y="19811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2B3A"/>
              </a:solidFill>
            </a:endParaRPr>
          </a:p>
        </p:txBody>
      </p:sp>
      <p:sp>
        <p:nvSpPr>
          <p:cNvPr id="8" name="AutoShape 6">
            <a:extLst>
              <a:ext uri="{FF2B5EF4-FFF2-40B4-BE49-F238E27FC236}">
                <a16:creationId xmlns:a16="http://schemas.microsoft.com/office/drawing/2014/main" id="{11558BFA-A6F0-3137-9D6C-0849110AFD7F}"/>
              </a:ext>
            </a:extLst>
          </p:cNvPr>
          <p:cNvSpPr>
            <a:spLocks noChangeAspect="1" noChangeArrowheads="1"/>
          </p:cNvSpPr>
          <p:nvPr/>
        </p:nvSpPr>
        <p:spPr bwMode="auto">
          <a:xfrm>
            <a:off x="9302580" y="19811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2B3A"/>
              </a:solidFill>
            </a:endParaRPr>
          </a:p>
        </p:txBody>
      </p:sp>
      <p:pic>
        <p:nvPicPr>
          <p:cNvPr id="12" name="Graphic 11" descr="Dollar with solid fill">
            <a:extLst>
              <a:ext uri="{FF2B5EF4-FFF2-40B4-BE49-F238E27FC236}">
                <a16:creationId xmlns:a16="http://schemas.microsoft.com/office/drawing/2014/main" id="{447C7A87-2B3F-9C91-4E7D-51A48D4FCF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6772" y="806730"/>
            <a:ext cx="2002440" cy="2002440"/>
          </a:xfrm>
          <a:prstGeom prst="rect">
            <a:avLst/>
          </a:prstGeom>
        </p:spPr>
      </p:pic>
      <p:sp>
        <p:nvSpPr>
          <p:cNvPr id="14" name="TextBox 13">
            <a:extLst>
              <a:ext uri="{FF2B5EF4-FFF2-40B4-BE49-F238E27FC236}">
                <a16:creationId xmlns:a16="http://schemas.microsoft.com/office/drawing/2014/main" id="{DE1D9902-5EF7-CEC0-EEFD-25DA5D2D6E12}"/>
              </a:ext>
            </a:extLst>
          </p:cNvPr>
          <p:cNvSpPr txBox="1"/>
          <p:nvPr/>
        </p:nvSpPr>
        <p:spPr>
          <a:xfrm>
            <a:off x="766856" y="6223828"/>
            <a:ext cx="2137709" cy="21957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00" i="1" dirty="0">
                <a:latin typeface="Neutra Text Alt" panose="02000000000000000000" pitchFamily="50" charset="0"/>
              </a:rPr>
              <a:t>Amount in thousands</a:t>
            </a:r>
          </a:p>
        </p:txBody>
      </p:sp>
    </p:spTree>
    <p:extLst>
      <p:ext uri="{BB962C8B-B14F-4D97-AF65-F5344CB8AC3E}">
        <p14:creationId xmlns:p14="http://schemas.microsoft.com/office/powerpoint/2010/main" val="382853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D7C4259-BEA4-4A28-BD1D-37401B5DE6C0}"/>
              </a:ext>
            </a:extLst>
          </p:cNvPr>
          <p:cNvSpPr>
            <a:spLocks noGrp="1"/>
          </p:cNvSpPr>
          <p:nvPr>
            <p:ph type="title"/>
          </p:nvPr>
        </p:nvSpPr>
        <p:spPr>
          <a:xfrm>
            <a:off x="579868" y="1175296"/>
            <a:ext cx="8096772" cy="387798"/>
          </a:xfrm>
        </p:spPr>
        <p:txBody>
          <a:bodyPr vert="horz" wrap="square">
            <a:spAutoFit/>
          </a:bodyPr>
          <a:lstStyle/>
          <a:p>
            <a:r>
              <a:rPr lang="en-US" sz="2800" dirty="0">
                <a:latin typeface="Neutra Text Alt" panose="02000000000000000000" pitchFamily="50" charset="0"/>
              </a:rPr>
              <a:t>Next steps:</a:t>
            </a:r>
            <a:endParaRPr lang="en-US" dirty="0"/>
          </a:p>
        </p:txBody>
      </p:sp>
      <p:grpSp>
        <p:nvGrpSpPr>
          <p:cNvPr id="30" name="Group 29">
            <a:extLst>
              <a:ext uri="{FF2B5EF4-FFF2-40B4-BE49-F238E27FC236}">
                <a16:creationId xmlns:a16="http://schemas.microsoft.com/office/drawing/2014/main" id="{708C8591-8C20-44BA-B72D-154F4608E001}"/>
              </a:ext>
            </a:extLst>
          </p:cNvPr>
          <p:cNvGrpSpPr/>
          <p:nvPr/>
        </p:nvGrpSpPr>
        <p:grpSpPr>
          <a:xfrm>
            <a:off x="3115968" y="1911855"/>
            <a:ext cx="6500472" cy="615553"/>
            <a:chOff x="3608728" y="1703616"/>
            <a:chExt cx="6500472" cy="615553"/>
          </a:xfrm>
        </p:grpSpPr>
        <p:sp>
          <p:nvSpPr>
            <p:cNvPr id="7" name="Oval 6">
              <a:extLst>
                <a:ext uri="{FF2B5EF4-FFF2-40B4-BE49-F238E27FC236}">
                  <a16:creationId xmlns:a16="http://schemas.microsoft.com/office/drawing/2014/main" id="{A7644BDE-7A03-4F75-BB4B-DD28DB999E00}"/>
                </a:ext>
              </a:extLst>
            </p:cNvPr>
            <p:cNvSpPr>
              <a:spLocks/>
            </p:cNvSpPr>
            <p:nvPr/>
          </p:nvSpPr>
          <p:spPr>
            <a:xfrm>
              <a:off x="3608728" y="1703616"/>
              <a:ext cx="310896" cy="307777"/>
            </a:xfrm>
            <a:prstGeom prst="ellipse">
              <a:avLst/>
            </a:prstGeom>
            <a:solidFill>
              <a:schemeClr val="accent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en-US" dirty="0">
                  <a:solidFill>
                    <a:schemeClr val="bg1"/>
                  </a:solidFill>
                  <a:latin typeface="Neutra Text Alt" panose="02000000000000000000" pitchFamily="50" charset="0"/>
                </a:rPr>
                <a:t>1</a:t>
              </a:r>
            </a:p>
          </p:txBody>
        </p:sp>
        <p:sp>
          <p:nvSpPr>
            <p:cNvPr id="2" name="TextBox 1">
              <a:extLst>
                <a:ext uri="{FF2B5EF4-FFF2-40B4-BE49-F238E27FC236}">
                  <a16:creationId xmlns:a16="http://schemas.microsoft.com/office/drawing/2014/main" id="{3C7B49AF-6A02-4EAA-A292-61605B1B2C16}"/>
                </a:ext>
              </a:extLst>
            </p:cNvPr>
            <p:cNvSpPr txBox="1"/>
            <p:nvPr/>
          </p:nvSpPr>
          <p:spPr>
            <a:xfrm>
              <a:off x="4066539" y="1703616"/>
              <a:ext cx="6042661" cy="6155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Collaborate with District agencies to determine the necessary steps for incorporating all priorities</a:t>
              </a:r>
            </a:p>
          </p:txBody>
        </p:sp>
      </p:grpSp>
      <p:grpSp>
        <p:nvGrpSpPr>
          <p:cNvPr id="29" name="Group 28">
            <a:extLst>
              <a:ext uri="{FF2B5EF4-FFF2-40B4-BE49-F238E27FC236}">
                <a16:creationId xmlns:a16="http://schemas.microsoft.com/office/drawing/2014/main" id="{28512745-AA43-4BBD-998B-3A56150CA04D}"/>
              </a:ext>
            </a:extLst>
          </p:cNvPr>
          <p:cNvGrpSpPr/>
          <p:nvPr/>
        </p:nvGrpSpPr>
        <p:grpSpPr>
          <a:xfrm>
            <a:off x="3115968" y="2874675"/>
            <a:ext cx="6500472" cy="923330"/>
            <a:chOff x="3608728" y="2439718"/>
            <a:chExt cx="6500472" cy="923330"/>
          </a:xfrm>
        </p:grpSpPr>
        <p:sp>
          <p:nvSpPr>
            <p:cNvPr id="8" name="Oval 7">
              <a:extLst>
                <a:ext uri="{FF2B5EF4-FFF2-40B4-BE49-F238E27FC236}">
                  <a16:creationId xmlns:a16="http://schemas.microsoft.com/office/drawing/2014/main" id="{96BDB088-9F21-4971-8F93-EA3E0F25ED20}"/>
                </a:ext>
              </a:extLst>
            </p:cNvPr>
            <p:cNvSpPr>
              <a:spLocks/>
            </p:cNvSpPr>
            <p:nvPr/>
          </p:nvSpPr>
          <p:spPr>
            <a:xfrm>
              <a:off x="3608728" y="2439718"/>
              <a:ext cx="310896" cy="307777"/>
            </a:xfrm>
            <a:prstGeom prst="ellipse">
              <a:avLst/>
            </a:prstGeom>
            <a:solidFill>
              <a:schemeClr val="accent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en-US" dirty="0">
                  <a:solidFill>
                    <a:schemeClr val="bg1"/>
                  </a:solidFill>
                  <a:latin typeface="Neutra Text Alt" panose="02000000000000000000" pitchFamily="50" charset="0"/>
                </a:rPr>
                <a:t>2</a:t>
              </a:r>
            </a:p>
          </p:txBody>
        </p:sp>
        <p:sp>
          <p:nvSpPr>
            <p:cNvPr id="22" name="TextBox 21">
              <a:extLst>
                <a:ext uri="{FF2B5EF4-FFF2-40B4-BE49-F238E27FC236}">
                  <a16:creationId xmlns:a16="http://schemas.microsoft.com/office/drawing/2014/main" id="{875D30AB-0FEC-4929-AD3E-C8630599DEFF}"/>
                </a:ext>
              </a:extLst>
            </p:cNvPr>
            <p:cNvSpPr txBox="1"/>
            <p:nvPr/>
          </p:nvSpPr>
          <p:spPr>
            <a:xfrm>
              <a:off x="4066539" y="2439718"/>
              <a:ext cx="604266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Work with the Mayor’s budget team to see what new enhancements can be included in FY24 and future budget cycles</a:t>
              </a:r>
            </a:p>
          </p:txBody>
        </p:sp>
      </p:grpSp>
      <p:grpSp>
        <p:nvGrpSpPr>
          <p:cNvPr id="27" name="Group 26">
            <a:extLst>
              <a:ext uri="{FF2B5EF4-FFF2-40B4-BE49-F238E27FC236}">
                <a16:creationId xmlns:a16="http://schemas.microsoft.com/office/drawing/2014/main" id="{49CB450B-D28C-45C5-B813-0C993599B31B}"/>
              </a:ext>
            </a:extLst>
          </p:cNvPr>
          <p:cNvGrpSpPr/>
          <p:nvPr/>
        </p:nvGrpSpPr>
        <p:grpSpPr>
          <a:xfrm>
            <a:off x="3115968" y="4145272"/>
            <a:ext cx="6500472" cy="1000274"/>
            <a:chOff x="3608728" y="4225213"/>
            <a:chExt cx="6500472" cy="1000274"/>
          </a:xfrm>
        </p:grpSpPr>
        <p:sp>
          <p:nvSpPr>
            <p:cNvPr id="10" name="Oval 9">
              <a:extLst>
                <a:ext uri="{FF2B5EF4-FFF2-40B4-BE49-F238E27FC236}">
                  <a16:creationId xmlns:a16="http://schemas.microsoft.com/office/drawing/2014/main" id="{B1809F6B-F760-43BA-BFEC-F24D17ACA69B}"/>
                </a:ext>
              </a:extLst>
            </p:cNvPr>
            <p:cNvSpPr>
              <a:spLocks/>
            </p:cNvSpPr>
            <p:nvPr/>
          </p:nvSpPr>
          <p:spPr>
            <a:xfrm>
              <a:off x="3608728" y="4286768"/>
              <a:ext cx="310896" cy="307777"/>
            </a:xfrm>
            <a:prstGeom prst="ellipse">
              <a:avLst/>
            </a:prstGeom>
            <a:solidFill>
              <a:schemeClr val="accent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en-US" dirty="0">
                  <a:solidFill>
                    <a:schemeClr val="bg1"/>
                  </a:solidFill>
                  <a:latin typeface="Neutra Text Alt" panose="02000000000000000000" pitchFamily="50" charset="0"/>
                </a:rPr>
                <a:t>3</a:t>
              </a:r>
            </a:p>
          </p:txBody>
        </p:sp>
        <p:sp>
          <p:nvSpPr>
            <p:cNvPr id="24" name="TextBox 23">
              <a:extLst>
                <a:ext uri="{FF2B5EF4-FFF2-40B4-BE49-F238E27FC236}">
                  <a16:creationId xmlns:a16="http://schemas.microsoft.com/office/drawing/2014/main" id="{3B54968A-7270-4025-95CE-479F96847E4A}"/>
                </a:ext>
              </a:extLst>
            </p:cNvPr>
            <p:cNvSpPr txBox="1"/>
            <p:nvPr/>
          </p:nvSpPr>
          <p:spPr>
            <a:xfrm>
              <a:off x="4066539" y="4225213"/>
              <a:ext cx="6042661"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Track and apply for all competitive grant funding for Task Force priorities</a:t>
              </a:r>
            </a:p>
            <a:p>
              <a:endParaRPr lang="en-US" sz="2000" dirty="0"/>
            </a:p>
          </p:txBody>
        </p:sp>
      </p:grpSp>
      <p:grpSp>
        <p:nvGrpSpPr>
          <p:cNvPr id="31" name="Group 30">
            <a:extLst>
              <a:ext uri="{FF2B5EF4-FFF2-40B4-BE49-F238E27FC236}">
                <a16:creationId xmlns:a16="http://schemas.microsoft.com/office/drawing/2014/main" id="{6009E151-5F79-3AB7-79A4-5AC86FED4FE2}"/>
              </a:ext>
            </a:extLst>
          </p:cNvPr>
          <p:cNvGrpSpPr/>
          <p:nvPr/>
        </p:nvGrpSpPr>
        <p:grpSpPr>
          <a:xfrm>
            <a:off x="691948" y="2058035"/>
            <a:ext cx="1438230" cy="1431014"/>
            <a:chOff x="9209450" y="916407"/>
            <a:chExt cx="1528776" cy="1431014"/>
          </a:xfrm>
        </p:grpSpPr>
        <p:sp>
          <p:nvSpPr>
            <p:cNvPr id="28" name="Rectangle 27">
              <a:extLst>
                <a:ext uri="{FF2B5EF4-FFF2-40B4-BE49-F238E27FC236}">
                  <a16:creationId xmlns:a16="http://schemas.microsoft.com/office/drawing/2014/main" id="{E55E08E6-7D50-9A0C-C0CB-BAECB17C1696}"/>
                </a:ext>
              </a:extLst>
            </p:cNvPr>
            <p:cNvSpPr/>
            <p:nvPr/>
          </p:nvSpPr>
          <p:spPr>
            <a:xfrm>
              <a:off x="9209450" y="916407"/>
              <a:ext cx="1528776" cy="1431014"/>
            </a:xfrm>
            <a:prstGeom prst="rect">
              <a:avLst/>
            </a:prstGeom>
            <a:solidFill>
              <a:srgbClr val="09732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grpSp>
          <p:nvGrpSpPr>
            <p:cNvPr id="17" name="Group 16">
              <a:extLst>
                <a:ext uri="{FF2B5EF4-FFF2-40B4-BE49-F238E27FC236}">
                  <a16:creationId xmlns:a16="http://schemas.microsoft.com/office/drawing/2014/main" id="{EE25D097-6392-833C-AA86-5CED1B88128F}"/>
                </a:ext>
              </a:extLst>
            </p:cNvPr>
            <p:cNvGrpSpPr/>
            <p:nvPr/>
          </p:nvGrpSpPr>
          <p:grpSpPr>
            <a:xfrm>
              <a:off x="9507088" y="1222000"/>
              <a:ext cx="902446" cy="819828"/>
              <a:chOff x="912827" y="3835450"/>
              <a:chExt cx="581599" cy="544458"/>
            </a:xfrm>
            <a:solidFill>
              <a:srgbClr val="09732D"/>
            </a:solidFill>
          </p:grpSpPr>
          <p:sp>
            <p:nvSpPr>
              <p:cNvPr id="21" name="Freeform: Shape 20">
                <a:extLst>
                  <a:ext uri="{FF2B5EF4-FFF2-40B4-BE49-F238E27FC236}">
                    <a16:creationId xmlns:a16="http://schemas.microsoft.com/office/drawing/2014/main" id="{AA82E450-08F2-91CA-6204-AA6C80F767B1}"/>
                  </a:ext>
                </a:extLst>
              </p:cNvPr>
              <p:cNvSpPr/>
              <p:nvPr/>
            </p:nvSpPr>
            <p:spPr>
              <a:xfrm>
                <a:off x="1079449" y="3835450"/>
                <a:ext cx="108652" cy="108652"/>
              </a:xfrm>
              <a:custGeom>
                <a:avLst/>
                <a:gdLst>
                  <a:gd name="connsiteX0" fmla="*/ 108652 w 108652"/>
                  <a:gd name="connsiteY0" fmla="*/ 54326 h 108652"/>
                  <a:gd name="connsiteX1" fmla="*/ 54326 w 108652"/>
                  <a:gd name="connsiteY1" fmla="*/ 108652 h 108652"/>
                  <a:gd name="connsiteX2" fmla="*/ 0 w 108652"/>
                  <a:gd name="connsiteY2" fmla="*/ 54326 h 108652"/>
                  <a:gd name="connsiteX3" fmla="*/ 54326 w 108652"/>
                  <a:gd name="connsiteY3" fmla="*/ 0 h 108652"/>
                  <a:gd name="connsiteX4" fmla="*/ 108652 w 108652"/>
                  <a:gd name="connsiteY4" fmla="*/ 54326 h 108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52" h="108652">
                    <a:moveTo>
                      <a:pt x="108652" y="54326"/>
                    </a:moveTo>
                    <a:cubicBezTo>
                      <a:pt x="108652" y="84330"/>
                      <a:pt x="84330" y="108652"/>
                      <a:pt x="54326" y="108652"/>
                    </a:cubicBezTo>
                    <a:cubicBezTo>
                      <a:pt x="24323" y="108652"/>
                      <a:pt x="0" y="84330"/>
                      <a:pt x="0" y="54326"/>
                    </a:cubicBezTo>
                    <a:cubicBezTo>
                      <a:pt x="0" y="24323"/>
                      <a:pt x="24323" y="0"/>
                      <a:pt x="54326" y="0"/>
                    </a:cubicBezTo>
                    <a:cubicBezTo>
                      <a:pt x="84330" y="0"/>
                      <a:pt x="108652" y="24323"/>
                      <a:pt x="108652" y="54326"/>
                    </a:cubicBezTo>
                    <a:close/>
                  </a:path>
                </a:pathLst>
              </a:custGeom>
              <a:grpFill/>
              <a:ln w="18852" cap="flat">
                <a:solidFill>
                  <a:schemeClr val="bg1"/>
                </a:solid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04E1814-846E-B38C-63DD-6DE8C79FC0CE}"/>
                  </a:ext>
                </a:extLst>
              </p:cNvPr>
              <p:cNvSpPr/>
              <p:nvPr/>
            </p:nvSpPr>
            <p:spPr>
              <a:xfrm>
                <a:off x="912827" y="3951146"/>
                <a:ext cx="314539" cy="330653"/>
              </a:xfrm>
              <a:custGeom>
                <a:avLst/>
                <a:gdLst>
                  <a:gd name="connsiteX0" fmla="*/ 121175 w 314539"/>
                  <a:gd name="connsiteY0" fmla="*/ 64823 h 330653"/>
                  <a:gd name="connsiteX1" fmla="*/ 69243 w 314539"/>
                  <a:gd name="connsiteY1" fmla="*/ 169332 h 330653"/>
                  <a:gd name="connsiteX2" fmla="*/ 197140 w 314539"/>
                  <a:gd name="connsiteY2" fmla="*/ 229919 h 330653"/>
                  <a:gd name="connsiteX3" fmla="*/ 197140 w 314539"/>
                  <a:gd name="connsiteY3" fmla="*/ 330653 h 330653"/>
                  <a:gd name="connsiteX4" fmla="*/ 254044 w 314539"/>
                  <a:gd name="connsiteY4" fmla="*/ 330653 h 330653"/>
                  <a:gd name="connsiteX5" fmla="*/ 254044 w 314539"/>
                  <a:gd name="connsiteY5" fmla="*/ 195390 h 330653"/>
                  <a:gd name="connsiteX6" fmla="*/ 166017 w 314539"/>
                  <a:gd name="connsiteY6" fmla="*/ 143642 h 330653"/>
                  <a:gd name="connsiteX7" fmla="*/ 190234 w 314539"/>
                  <a:gd name="connsiteY7" fmla="*/ 84896 h 330653"/>
                  <a:gd name="connsiteX8" fmla="*/ 219515 w 314539"/>
                  <a:gd name="connsiteY8" fmla="*/ 120623 h 330653"/>
                  <a:gd name="connsiteX9" fmla="*/ 294466 w 314539"/>
                  <a:gd name="connsiteY9" fmla="*/ 158006 h 330653"/>
                  <a:gd name="connsiteX10" fmla="*/ 314539 w 314539"/>
                  <a:gd name="connsiteY10" fmla="*/ 125779 h 330653"/>
                  <a:gd name="connsiteX11" fmla="*/ 254689 w 314539"/>
                  <a:gd name="connsiteY11" fmla="*/ 84344 h 330653"/>
                  <a:gd name="connsiteX12" fmla="*/ 215555 w 314539"/>
                  <a:gd name="connsiteY12" fmla="*/ 36555 h 330653"/>
                  <a:gd name="connsiteX13" fmla="*/ 149719 w 314539"/>
                  <a:gd name="connsiteY13" fmla="*/ 0 h 330653"/>
                  <a:gd name="connsiteX14" fmla="*/ 60680 w 314539"/>
                  <a:gd name="connsiteY14" fmla="*/ 46407 h 330653"/>
                  <a:gd name="connsiteX15" fmla="*/ 0 w 314539"/>
                  <a:gd name="connsiteY15" fmla="*/ 124029 h 330653"/>
                  <a:gd name="connsiteX16" fmla="*/ 27347 w 314539"/>
                  <a:gd name="connsiteY16" fmla="*/ 148062 h 330653"/>
                  <a:gd name="connsiteX17" fmla="*/ 86554 w 314539"/>
                  <a:gd name="connsiteY17" fmla="*/ 76149 h 330653"/>
                  <a:gd name="connsiteX18" fmla="*/ 121175 w 314539"/>
                  <a:gd name="connsiteY18" fmla="*/ 64823 h 33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539" h="330653">
                    <a:moveTo>
                      <a:pt x="121175" y="64823"/>
                    </a:moveTo>
                    <a:lnTo>
                      <a:pt x="69243" y="169332"/>
                    </a:lnTo>
                    <a:lnTo>
                      <a:pt x="197140" y="229919"/>
                    </a:lnTo>
                    <a:lnTo>
                      <a:pt x="197140" y="330653"/>
                    </a:lnTo>
                    <a:lnTo>
                      <a:pt x="254044" y="330653"/>
                    </a:lnTo>
                    <a:lnTo>
                      <a:pt x="254044" y="195390"/>
                    </a:lnTo>
                    <a:lnTo>
                      <a:pt x="166017" y="143642"/>
                    </a:lnTo>
                    <a:lnTo>
                      <a:pt x="190234" y="84896"/>
                    </a:lnTo>
                    <a:lnTo>
                      <a:pt x="219515" y="120623"/>
                    </a:lnTo>
                    <a:lnTo>
                      <a:pt x="294466" y="158006"/>
                    </a:lnTo>
                    <a:lnTo>
                      <a:pt x="314539" y="125779"/>
                    </a:lnTo>
                    <a:lnTo>
                      <a:pt x="254689" y="84344"/>
                    </a:lnTo>
                    <a:lnTo>
                      <a:pt x="215555" y="36555"/>
                    </a:lnTo>
                    <a:lnTo>
                      <a:pt x="149719" y="0"/>
                    </a:lnTo>
                    <a:lnTo>
                      <a:pt x="60680" y="46407"/>
                    </a:lnTo>
                    <a:lnTo>
                      <a:pt x="0" y="124029"/>
                    </a:lnTo>
                    <a:lnTo>
                      <a:pt x="27347" y="148062"/>
                    </a:lnTo>
                    <a:lnTo>
                      <a:pt x="86554" y="76149"/>
                    </a:lnTo>
                    <a:lnTo>
                      <a:pt x="121175" y="64823"/>
                    </a:lnTo>
                    <a:close/>
                  </a:path>
                </a:pathLst>
              </a:custGeom>
              <a:grpFill/>
              <a:ln w="18852" cap="flat">
                <a:solidFill>
                  <a:schemeClr val="bg1"/>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47EDD78-ED9D-5366-5717-217F494CAA15}"/>
                  </a:ext>
                </a:extLst>
              </p:cNvPr>
              <p:cNvSpPr/>
              <p:nvPr/>
            </p:nvSpPr>
            <p:spPr>
              <a:xfrm>
                <a:off x="975749" y="4116473"/>
                <a:ext cx="77898" cy="232865"/>
              </a:xfrm>
              <a:custGeom>
                <a:avLst/>
                <a:gdLst>
                  <a:gd name="connsiteX0" fmla="*/ 26058 w 77898"/>
                  <a:gd name="connsiteY0" fmla="*/ 0 h 232865"/>
                  <a:gd name="connsiteX1" fmla="*/ 26058 w 77898"/>
                  <a:gd name="connsiteY1" fmla="*/ 99445 h 232865"/>
                  <a:gd name="connsiteX2" fmla="*/ 0 w 77898"/>
                  <a:gd name="connsiteY2" fmla="*/ 215924 h 232865"/>
                  <a:gd name="connsiteX3" fmla="*/ 44105 w 77898"/>
                  <a:gd name="connsiteY3" fmla="*/ 232866 h 232865"/>
                  <a:gd name="connsiteX4" fmla="*/ 77898 w 77898"/>
                  <a:gd name="connsiteY4" fmla="*/ 114361 h 232865"/>
                  <a:gd name="connsiteX5" fmla="*/ 77898 w 77898"/>
                  <a:gd name="connsiteY5" fmla="*/ 21638 h 23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98" h="232865">
                    <a:moveTo>
                      <a:pt x="26058" y="0"/>
                    </a:moveTo>
                    <a:lnTo>
                      <a:pt x="26058" y="99445"/>
                    </a:lnTo>
                    <a:lnTo>
                      <a:pt x="0" y="215924"/>
                    </a:lnTo>
                    <a:lnTo>
                      <a:pt x="44105" y="232866"/>
                    </a:lnTo>
                    <a:lnTo>
                      <a:pt x="77898" y="114361"/>
                    </a:lnTo>
                    <a:lnTo>
                      <a:pt x="77898" y="21638"/>
                    </a:lnTo>
                  </a:path>
                </a:pathLst>
              </a:custGeom>
              <a:grpFill/>
              <a:ln w="18852" cap="flat">
                <a:solidFill>
                  <a:schemeClr val="bg1"/>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C65DFE5F-F3A4-CFA3-C1DD-3BC79B43E1E5}"/>
                  </a:ext>
                </a:extLst>
              </p:cNvPr>
              <p:cNvSpPr/>
              <p:nvPr/>
            </p:nvSpPr>
            <p:spPr>
              <a:xfrm>
                <a:off x="932841" y="4245014"/>
                <a:ext cx="561585" cy="134894"/>
              </a:xfrm>
              <a:custGeom>
                <a:avLst/>
                <a:gdLst>
                  <a:gd name="connsiteX0" fmla="*/ 0 w 561585"/>
                  <a:gd name="connsiteY0" fmla="*/ 134895 h 134894"/>
                  <a:gd name="connsiteX1" fmla="*/ 192536 w 561585"/>
                  <a:gd name="connsiteY1" fmla="*/ 134895 h 134894"/>
                  <a:gd name="connsiteX2" fmla="*/ 192536 w 561585"/>
                  <a:gd name="connsiteY2" fmla="*/ 66388 h 134894"/>
                  <a:gd name="connsiteX3" fmla="*/ 385900 w 561585"/>
                  <a:gd name="connsiteY3" fmla="*/ 66388 h 134894"/>
                  <a:gd name="connsiteX4" fmla="*/ 385900 w 561585"/>
                  <a:gd name="connsiteY4" fmla="*/ 0 h 134894"/>
                  <a:gd name="connsiteX5" fmla="*/ 561585 w 561585"/>
                  <a:gd name="connsiteY5" fmla="*/ 0 h 1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585" h="134894">
                    <a:moveTo>
                      <a:pt x="0" y="134895"/>
                    </a:moveTo>
                    <a:lnTo>
                      <a:pt x="192536" y="134895"/>
                    </a:lnTo>
                    <a:lnTo>
                      <a:pt x="192536" y="66388"/>
                    </a:lnTo>
                    <a:lnTo>
                      <a:pt x="385900" y="66388"/>
                    </a:lnTo>
                    <a:lnTo>
                      <a:pt x="385900" y="0"/>
                    </a:lnTo>
                    <a:lnTo>
                      <a:pt x="561585" y="0"/>
                    </a:lnTo>
                  </a:path>
                </a:pathLst>
              </a:custGeom>
              <a:grpFill/>
              <a:ln w="18852" cap="flat">
                <a:solidFill>
                  <a:schemeClr val="bg1"/>
                </a:solidFill>
                <a:prstDash val="solid"/>
                <a:miter/>
              </a:ln>
            </p:spPr>
            <p:txBody>
              <a:bodyPr rtlCol="0" anchor="ctr"/>
              <a:lstStyle/>
              <a:p>
                <a:endParaRPr lang="en-US" dirty="0"/>
              </a:p>
            </p:txBody>
          </p:sp>
        </p:grpSp>
      </p:grpSp>
    </p:spTree>
    <p:extLst>
      <p:ext uri="{BB962C8B-B14F-4D97-AF65-F5344CB8AC3E}">
        <p14:creationId xmlns:p14="http://schemas.microsoft.com/office/powerpoint/2010/main" val="1020921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0A710-A465-1DBB-07A0-12F8B6233FE4}"/>
              </a:ext>
            </a:extLst>
          </p:cNvPr>
          <p:cNvSpPr>
            <a:spLocks noGrp="1"/>
          </p:cNvSpPr>
          <p:nvPr>
            <p:ph type="ctrTitle"/>
          </p:nvPr>
        </p:nvSpPr>
        <p:spPr>
          <a:xfrm>
            <a:off x="1349189" y="1122363"/>
            <a:ext cx="9144000" cy="2387600"/>
          </a:xfrm>
        </p:spPr>
        <p:txBody>
          <a:bodyPr/>
          <a:lstStyle/>
          <a:p>
            <a:r>
              <a:rPr lang="en-US" dirty="0"/>
              <a:t>THANK YOU!</a:t>
            </a:r>
          </a:p>
        </p:txBody>
      </p:sp>
      <p:sp>
        <p:nvSpPr>
          <p:cNvPr id="2" name="TextBox 1">
            <a:extLst>
              <a:ext uri="{FF2B5EF4-FFF2-40B4-BE49-F238E27FC236}">
                <a16:creationId xmlns:a16="http://schemas.microsoft.com/office/drawing/2014/main" id="{EEC138F8-B1EC-8655-29A1-C080844DF872}"/>
              </a:ext>
            </a:extLst>
          </p:cNvPr>
          <p:cNvSpPr txBox="1"/>
          <p:nvPr/>
        </p:nvSpPr>
        <p:spPr>
          <a:xfrm>
            <a:off x="1129554" y="4796117"/>
            <a:ext cx="9834282" cy="905436"/>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2800" b="1" dirty="0">
                <a:solidFill>
                  <a:srgbClr val="002B3A"/>
                </a:solidFill>
                <a:latin typeface="Neutra Text Alt" panose="02000000000000000000" pitchFamily="50" charset="0"/>
              </a:rPr>
              <a:t>Email: </a:t>
            </a:r>
            <a:r>
              <a:rPr lang="en-US" sz="2800" dirty="0">
                <a:solidFill>
                  <a:srgbClr val="002B3A"/>
                </a:solidFill>
                <a:latin typeface="Neutra Text Alt" panose="02000000000000000000" pitchFamily="50" charset="0"/>
              </a:rPr>
              <a:t>rich.harrington@dc.gov </a:t>
            </a:r>
          </a:p>
          <a:p>
            <a:pPr algn="ctr">
              <a:spcBef>
                <a:spcPts val="300"/>
              </a:spcBef>
              <a:spcAft>
                <a:spcPts val="300"/>
              </a:spcAft>
              <a:buNone/>
            </a:pPr>
            <a:r>
              <a:rPr lang="en-US" sz="2800" b="1" dirty="0">
                <a:solidFill>
                  <a:srgbClr val="002B3A"/>
                </a:solidFill>
                <a:latin typeface="Neutra Text Alt" panose="02000000000000000000" pitchFamily="50" charset="0"/>
              </a:rPr>
              <a:t>Cell:</a:t>
            </a:r>
            <a:r>
              <a:rPr lang="en-US" sz="2800" dirty="0">
                <a:solidFill>
                  <a:srgbClr val="002B3A"/>
                </a:solidFill>
                <a:latin typeface="Neutra Text Alt" panose="02000000000000000000" pitchFamily="50" charset="0"/>
              </a:rPr>
              <a:t> 202-340-8569</a:t>
            </a:r>
          </a:p>
        </p:txBody>
      </p:sp>
    </p:spTree>
    <p:extLst>
      <p:ext uri="{BB962C8B-B14F-4D97-AF65-F5344CB8AC3E}">
        <p14:creationId xmlns:p14="http://schemas.microsoft.com/office/powerpoint/2010/main" val="230141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B63DF3-1DF2-219B-3188-C9468EEDF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0F5A53-27C7-435F-A9FC-D1B6E6119A16}" type="slidenum">
              <a:rPr kumimoji="0" lang="en-US" sz="1200" b="0" i="0" u="none" strike="noStrike" kern="1200" cap="none" spc="0" normalizeH="0" baseline="0" noProof="0" smtClean="0">
                <a:ln>
                  <a:noFill/>
                </a:ln>
                <a:solidFill>
                  <a:prstClr val="white"/>
                </a:solidFill>
                <a:effectLst/>
                <a:uLnTx/>
                <a:uFillTx/>
                <a:latin typeface="Neutra Text Alt"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Neutra Text Alt" panose="02000000000000000000" pitchFamily="50" charset="0"/>
              <a:ea typeface="+mn-ea"/>
              <a:cs typeface="+mn-cs"/>
            </a:endParaRPr>
          </a:p>
        </p:txBody>
      </p:sp>
      <p:graphicFrame>
        <p:nvGraphicFramePr>
          <p:cNvPr id="21" name="Table 21">
            <a:extLst>
              <a:ext uri="{FF2B5EF4-FFF2-40B4-BE49-F238E27FC236}">
                <a16:creationId xmlns:a16="http://schemas.microsoft.com/office/drawing/2014/main" id="{C1959076-667E-B14E-6DF2-8919FEB8AEE9}"/>
              </a:ext>
            </a:extLst>
          </p:cNvPr>
          <p:cNvGraphicFramePr>
            <a:graphicFrameLocks noGrp="1"/>
          </p:cNvGraphicFramePr>
          <p:nvPr>
            <p:extLst>
              <p:ext uri="{D42A27DB-BD31-4B8C-83A1-F6EECF244321}">
                <p14:modId xmlns:p14="http://schemas.microsoft.com/office/powerpoint/2010/main" val="481220266"/>
              </p:ext>
            </p:extLst>
          </p:nvPr>
        </p:nvGraphicFramePr>
        <p:xfrm>
          <a:off x="0" y="0"/>
          <a:ext cx="12192000" cy="6549081"/>
        </p:xfrm>
        <a:graphic>
          <a:graphicData uri="http://schemas.openxmlformats.org/drawingml/2006/table">
            <a:tbl>
              <a:tblPr firstRow="1" bandRow="1">
                <a:tableStyleId>{5C22544A-7EE6-4342-B048-85BDC9FD1C3A}</a:tableStyleId>
              </a:tblPr>
              <a:tblGrid>
                <a:gridCol w="3634154">
                  <a:extLst>
                    <a:ext uri="{9D8B030D-6E8A-4147-A177-3AD203B41FA5}">
                      <a16:colId xmlns:a16="http://schemas.microsoft.com/office/drawing/2014/main" val="1220133112"/>
                    </a:ext>
                  </a:extLst>
                </a:gridCol>
                <a:gridCol w="8557846">
                  <a:extLst>
                    <a:ext uri="{9D8B030D-6E8A-4147-A177-3AD203B41FA5}">
                      <a16:colId xmlns:a16="http://schemas.microsoft.com/office/drawing/2014/main" val="3914832989"/>
                    </a:ext>
                  </a:extLst>
                </a:gridCol>
              </a:tblGrid>
              <a:tr h="6549081">
                <a:tc>
                  <a:txBody>
                    <a:bodyPr/>
                    <a:lstStyle/>
                    <a:p>
                      <a:r>
                        <a:rPr lang="en-US" sz="2200" b="1" dirty="0">
                          <a:solidFill>
                            <a:schemeClr val="bg1"/>
                          </a:solidFill>
                          <a:latin typeface="Neutra Text Alt"/>
                        </a:rPr>
                        <a:t>BIPARTISAN INFRASTRUCTURE </a:t>
                      </a:r>
                      <a:br>
                        <a:rPr lang="en-US" sz="2200" b="1" dirty="0">
                          <a:solidFill>
                            <a:srgbClr val="FFFFFF"/>
                          </a:solidFill>
                          <a:latin typeface="Neutra Text Alt"/>
                        </a:rPr>
                      </a:br>
                      <a:r>
                        <a:rPr lang="en-US" sz="2200" b="1" dirty="0">
                          <a:solidFill>
                            <a:schemeClr val="bg1"/>
                          </a:solidFill>
                          <a:latin typeface="Neutra Text Alt"/>
                        </a:rPr>
                        <a:t>LAW (BIL)</a:t>
                      </a:r>
                    </a:p>
                    <a:p>
                      <a:endParaRPr lang="en-US" sz="20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txBody>
                  <a:tcPr marL="457200" marR="228600" marT="9144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9732D"/>
                    </a:solidFill>
                  </a:tcPr>
                </a:tc>
                <a:tc>
                  <a:txBody>
                    <a:bodyPr/>
                    <a:lstStyle/>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endParaRPr lang="en-US" sz="1600" b="0" dirty="0">
                        <a:solidFill>
                          <a:schemeClr val="tx1"/>
                        </a:solidFill>
                        <a:latin typeface="Neutra Text Alt" panose="02000000000000000000" pitchFamily="50" charset="0"/>
                      </a:endParaRPr>
                    </a:p>
                  </a:txBody>
                  <a:tcPr marR="685800" marT="9601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6555886"/>
                  </a:ext>
                </a:extLst>
              </a:tr>
            </a:tbl>
          </a:graphicData>
        </a:graphic>
      </p:graphicFrame>
      <p:sp>
        <p:nvSpPr>
          <p:cNvPr id="2" name="TextBox 1">
            <a:extLst>
              <a:ext uri="{FF2B5EF4-FFF2-40B4-BE49-F238E27FC236}">
                <a16:creationId xmlns:a16="http://schemas.microsoft.com/office/drawing/2014/main" id="{7EECB886-8CB6-F8B4-6FB7-101DE0EFDA81}"/>
              </a:ext>
            </a:extLst>
          </p:cNvPr>
          <p:cNvSpPr txBox="1"/>
          <p:nvPr/>
        </p:nvSpPr>
        <p:spPr>
          <a:xfrm>
            <a:off x="3666564" y="390064"/>
            <a:ext cx="8023412" cy="6576159"/>
          </a:xfrm>
          <a:prstGeom prst="rect">
            <a:avLst/>
          </a:prstGeom>
          <a:noFill/>
        </p:spPr>
        <p:txBody>
          <a:bodyPr wrap="square" rtlCol="0">
            <a:spAutoFit/>
          </a:bodyPr>
          <a:lstStyle/>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r>
              <a:rPr lang="en-US" sz="1600" b="1" dirty="0">
                <a:solidFill>
                  <a:srgbClr val="002B3A"/>
                </a:solidFill>
                <a:latin typeface="Neutra Text Alt"/>
              </a:rPr>
              <a:t>WHAT’S IN THE BIL?</a:t>
            </a:r>
          </a:p>
          <a:p>
            <a:pPr marL="683895" marR="0" lvl="0" indent="-283845"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r>
              <a:rPr lang="en-US" sz="1600" b="1" dirty="0">
                <a:solidFill>
                  <a:schemeClr val="tx1"/>
                </a:solidFill>
                <a:latin typeface="Neutra Text Alt" panose="02000000000000000000" pitchFamily="50" charset="0"/>
              </a:rPr>
              <a:t>$1</a:t>
            </a:r>
            <a:r>
              <a:rPr lang="en-US" sz="1600" b="1" kern="1200" dirty="0">
                <a:solidFill>
                  <a:schemeClr val="tx1"/>
                </a:solidFill>
                <a:effectLst/>
                <a:latin typeface="Neutra Text Alt" panose="02000000000000000000" pitchFamily="50" charset="0"/>
                <a:ea typeface="+mn-ea"/>
                <a:cs typeface="+mn-cs"/>
              </a:rPr>
              <a:t>.2 trillion </a:t>
            </a:r>
            <a:r>
              <a:rPr lang="en-US" sz="1600" b="0" kern="1200" dirty="0">
                <a:solidFill>
                  <a:schemeClr val="tx1"/>
                </a:solidFill>
                <a:effectLst/>
                <a:latin typeface="Neutra Text Alt" panose="02000000000000000000" pitchFamily="50" charset="0"/>
                <a:ea typeface="+mn-ea"/>
                <a:cs typeface="+mn-cs"/>
              </a:rPr>
              <a:t>total funding to rebuild American Infrastructure</a:t>
            </a:r>
          </a:p>
          <a:p>
            <a:pPr marL="683895" marR="0" lvl="0" indent="-283845"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r>
              <a:rPr lang="en-US" sz="1600" b="0" kern="1200" dirty="0">
                <a:solidFill>
                  <a:schemeClr val="tx1"/>
                </a:solidFill>
                <a:effectLst/>
                <a:latin typeface="Neutra Text Alt" panose="02000000000000000000" pitchFamily="50" charset="0"/>
                <a:ea typeface="+mn-ea"/>
                <a:cs typeface="+mn-cs"/>
              </a:rPr>
              <a:t>Funding supports over </a:t>
            </a:r>
            <a:r>
              <a:rPr lang="en-US" sz="1600" b="1" kern="1200" dirty="0">
                <a:solidFill>
                  <a:schemeClr val="tx1"/>
                </a:solidFill>
                <a:effectLst/>
                <a:latin typeface="Neutra Text Alt" panose="02000000000000000000" pitchFamily="50" charset="0"/>
                <a:ea typeface="+mn-ea"/>
                <a:cs typeface="+mn-cs"/>
              </a:rPr>
              <a:t>400</a:t>
            </a:r>
            <a:r>
              <a:rPr lang="en-US" sz="1600" b="0" kern="1200" dirty="0">
                <a:solidFill>
                  <a:schemeClr val="tx1"/>
                </a:solidFill>
                <a:effectLst/>
                <a:latin typeface="Neutra Text Alt" panose="02000000000000000000" pitchFamily="50" charset="0"/>
                <a:ea typeface="+mn-ea"/>
                <a:cs typeface="+mn-cs"/>
              </a:rPr>
              <a:t> new and existing programs across the Federal government</a:t>
            </a:r>
          </a:p>
          <a:p>
            <a:pPr marL="683895" marR="0" lvl="0" indent="-283845"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r>
              <a:rPr lang="en-US" sz="1600" b="0" kern="1200" dirty="0">
                <a:solidFill>
                  <a:schemeClr val="tx1"/>
                </a:solidFill>
                <a:effectLst/>
                <a:latin typeface="Neutra Text Alt" panose="02000000000000000000" pitchFamily="50" charset="0"/>
                <a:ea typeface="+mn-ea"/>
                <a:cs typeface="+mn-cs"/>
              </a:rPr>
              <a:t>Half of new funding is going towards </a:t>
            </a:r>
            <a:r>
              <a:rPr lang="en-US" sz="1600" b="1" kern="1200" dirty="0">
                <a:solidFill>
                  <a:schemeClr val="tx1"/>
                </a:solidFill>
                <a:effectLst/>
                <a:latin typeface="Neutra Text Alt" panose="02000000000000000000" pitchFamily="50" charset="0"/>
                <a:ea typeface="+mn-ea"/>
                <a:cs typeface="+mn-cs"/>
              </a:rPr>
              <a:t>transportation </a:t>
            </a:r>
            <a:r>
              <a:rPr lang="en-US" sz="1600" b="0" kern="1200" dirty="0">
                <a:solidFill>
                  <a:schemeClr val="tx1"/>
                </a:solidFill>
                <a:effectLst/>
                <a:latin typeface="Neutra Text Alt" panose="02000000000000000000" pitchFamily="50" charset="0"/>
                <a:ea typeface="+mn-ea"/>
                <a:cs typeface="+mn-cs"/>
              </a:rPr>
              <a:t>sector </a:t>
            </a:r>
          </a:p>
          <a:p>
            <a:pPr marL="683895" marR="0" lvl="0" indent="-283845"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r>
              <a:rPr lang="en-US" sz="1600" dirty="0">
                <a:latin typeface="Neutra Text Alt" panose="02000000000000000000" pitchFamily="50" charset="0"/>
              </a:rPr>
              <a:t>Additional funding areas include </a:t>
            </a:r>
            <a:endParaRPr lang="en-US" sz="1600" b="1" kern="1200" dirty="0">
              <a:solidFill>
                <a:schemeClr val="tx1"/>
              </a:solidFill>
              <a:effectLst/>
              <a:latin typeface="Neutra Text Alt" panose="02000000000000000000" pitchFamily="50" charset="0"/>
              <a:ea typeface="+mn-ea"/>
              <a:cs typeface="+mn-cs"/>
            </a:endParaRPr>
          </a:p>
          <a:p>
            <a:pPr marL="1141091" marR="0" lvl="1" indent="-283845" algn="l" defTabSz="914400" rtl="0" eaLnBrk="1" fontAlgn="auto" latinLnBrk="0" hangingPunct="1">
              <a:lnSpc>
                <a:spcPct val="100000"/>
              </a:lnSpc>
              <a:spcBef>
                <a:spcPts val="0"/>
              </a:spcBef>
              <a:spcAft>
                <a:spcPts val="400"/>
              </a:spcAft>
              <a:buClr>
                <a:srgbClr val="09732D"/>
              </a:buClr>
              <a:buSzTx/>
              <a:buFont typeface="Arial" panose="020B0604020202020204" pitchFamily="34" charset="0"/>
              <a:buChar char="•"/>
              <a:tabLst/>
              <a:defRPr/>
            </a:pPr>
            <a:r>
              <a:rPr lang="en-US" sz="1400" b="0" kern="1200" dirty="0">
                <a:solidFill>
                  <a:schemeClr val="tx1"/>
                </a:solidFill>
                <a:effectLst/>
                <a:latin typeface="Neutra Text Alt" panose="02000000000000000000" pitchFamily="50" charset="0"/>
                <a:ea typeface="+mn-ea"/>
                <a:cs typeface="+mn-cs"/>
              </a:rPr>
              <a:t>Highway funding </a:t>
            </a:r>
          </a:p>
          <a:p>
            <a:pPr marL="1141091" marR="0" lvl="1" indent="-283845" algn="l" defTabSz="914400" rtl="0" eaLnBrk="1" fontAlgn="auto" latinLnBrk="0" hangingPunct="1">
              <a:lnSpc>
                <a:spcPct val="100000"/>
              </a:lnSpc>
              <a:spcBef>
                <a:spcPts val="0"/>
              </a:spcBef>
              <a:spcAft>
                <a:spcPts val="400"/>
              </a:spcAft>
              <a:buClr>
                <a:srgbClr val="09732D"/>
              </a:buClr>
              <a:buSzTx/>
              <a:buFont typeface="Arial" panose="020B0604020202020204" pitchFamily="34" charset="0"/>
              <a:buChar char="•"/>
              <a:tabLst/>
              <a:defRPr/>
            </a:pPr>
            <a:r>
              <a:rPr lang="en-US" sz="1400" b="0" kern="1200" dirty="0">
                <a:solidFill>
                  <a:schemeClr val="tx1"/>
                </a:solidFill>
                <a:effectLst/>
                <a:latin typeface="Neutra Text Alt" panose="02000000000000000000" pitchFamily="50" charset="0"/>
                <a:ea typeface="+mn-ea"/>
                <a:cs typeface="+mn-cs"/>
              </a:rPr>
              <a:t>Safety, rail, and multimodal transit programs</a:t>
            </a:r>
          </a:p>
          <a:p>
            <a:pPr marL="1141091" marR="0" lvl="1" indent="-283845" algn="l" defTabSz="914400" rtl="0" eaLnBrk="1" fontAlgn="auto" latinLnBrk="0" hangingPunct="1">
              <a:lnSpc>
                <a:spcPct val="100000"/>
              </a:lnSpc>
              <a:spcBef>
                <a:spcPts val="0"/>
              </a:spcBef>
              <a:spcAft>
                <a:spcPts val="400"/>
              </a:spcAft>
              <a:buClr>
                <a:srgbClr val="09732D"/>
              </a:buClr>
              <a:buSzTx/>
              <a:buFont typeface="Arial" panose="020B0604020202020204" pitchFamily="34" charset="0"/>
              <a:buChar char="•"/>
              <a:tabLst/>
              <a:defRPr/>
            </a:pPr>
            <a:r>
              <a:rPr lang="en-US" sz="1400" b="0" kern="1200" dirty="0">
                <a:solidFill>
                  <a:schemeClr val="tx1"/>
                </a:solidFill>
                <a:effectLst/>
                <a:latin typeface="Neutra Text Alt" panose="02000000000000000000" pitchFamily="50" charset="0"/>
                <a:ea typeface="+mn-ea"/>
                <a:cs typeface="+mn-cs"/>
              </a:rPr>
              <a:t>Public transportation systems </a:t>
            </a:r>
          </a:p>
          <a:p>
            <a:pPr marL="1141091" marR="0" lvl="1" indent="-283845" algn="l" defTabSz="914400" rtl="0" eaLnBrk="1" fontAlgn="auto" latinLnBrk="0" hangingPunct="1">
              <a:lnSpc>
                <a:spcPct val="100000"/>
              </a:lnSpc>
              <a:spcBef>
                <a:spcPts val="0"/>
              </a:spcBef>
              <a:spcAft>
                <a:spcPts val="400"/>
              </a:spcAft>
              <a:buClr>
                <a:srgbClr val="09732D"/>
              </a:buClr>
              <a:buSzTx/>
              <a:buFont typeface="Arial" panose="020B0604020202020204" pitchFamily="34" charset="0"/>
              <a:buChar char="•"/>
              <a:tabLst/>
              <a:defRPr/>
            </a:pPr>
            <a:r>
              <a:rPr lang="en-US" sz="1400" b="0" kern="1200" dirty="0">
                <a:solidFill>
                  <a:schemeClr val="tx1"/>
                </a:solidFill>
                <a:effectLst/>
                <a:latin typeface="Neutra Text Alt" panose="02000000000000000000" pitchFamily="50" charset="0"/>
                <a:ea typeface="+mn-ea"/>
                <a:cs typeface="+mn-cs"/>
              </a:rPr>
              <a:t>Energy systems </a:t>
            </a:r>
          </a:p>
          <a:p>
            <a:pPr marL="1141091" marR="0" lvl="1" indent="-283845" algn="l" defTabSz="914400" rtl="0" eaLnBrk="1" fontAlgn="auto" latinLnBrk="0" hangingPunct="1">
              <a:lnSpc>
                <a:spcPct val="100000"/>
              </a:lnSpc>
              <a:spcBef>
                <a:spcPts val="0"/>
              </a:spcBef>
              <a:spcAft>
                <a:spcPts val="400"/>
              </a:spcAft>
              <a:buClr>
                <a:srgbClr val="09732D"/>
              </a:buClr>
              <a:buSzTx/>
              <a:buFont typeface="Arial" panose="020B0604020202020204" pitchFamily="34" charset="0"/>
              <a:buChar char="•"/>
              <a:tabLst/>
              <a:defRPr/>
            </a:pPr>
            <a:r>
              <a:rPr lang="en-US" sz="1400" b="0" kern="1200" dirty="0">
                <a:solidFill>
                  <a:schemeClr val="tx1"/>
                </a:solidFill>
                <a:effectLst/>
                <a:latin typeface="Neutra Text Alt" panose="02000000000000000000" pitchFamily="50" charset="0"/>
                <a:ea typeface="+mn-ea"/>
                <a:cs typeface="+mn-cs"/>
              </a:rPr>
              <a:t>Drinking water and wastewater programs</a:t>
            </a:r>
          </a:p>
          <a:p>
            <a:pPr marL="1141091" marR="0" lvl="1" indent="-283845" algn="l" defTabSz="914400" rtl="0" eaLnBrk="1" fontAlgn="auto" latinLnBrk="0" hangingPunct="1">
              <a:lnSpc>
                <a:spcPct val="100000"/>
              </a:lnSpc>
              <a:spcBef>
                <a:spcPts val="0"/>
              </a:spcBef>
              <a:spcAft>
                <a:spcPts val="400"/>
              </a:spcAft>
              <a:buClr>
                <a:srgbClr val="09732D"/>
              </a:buClr>
              <a:buSzTx/>
              <a:buFont typeface="Arial" panose="020B0604020202020204" pitchFamily="34" charset="0"/>
              <a:buChar char="•"/>
              <a:tabLst/>
              <a:defRPr/>
            </a:pPr>
            <a:r>
              <a:rPr lang="en-US" sz="1400" b="0" kern="1200" dirty="0">
                <a:solidFill>
                  <a:schemeClr val="tx1"/>
                </a:solidFill>
                <a:effectLst/>
                <a:latin typeface="Neutra Text Alt" panose="02000000000000000000" pitchFamily="50" charset="0"/>
                <a:ea typeface="+mn-ea"/>
                <a:cs typeface="+mn-cs"/>
              </a:rPr>
              <a:t>Broadband and cybersecurity</a:t>
            </a:r>
          </a:p>
          <a:p>
            <a:pPr lvl="0"/>
            <a:endParaRPr lang="en-US" b="1" dirty="0">
              <a:solidFill>
                <a:srgbClr val="002B3A"/>
              </a:solidFill>
              <a:latin typeface="Neutra Text Alt"/>
            </a:endParaRPr>
          </a:p>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r>
              <a:rPr lang="en-US" sz="1600" b="1" dirty="0">
                <a:solidFill>
                  <a:srgbClr val="002B3A"/>
                </a:solidFill>
                <a:latin typeface="Neutra Text Alt"/>
              </a:rPr>
              <a:t>WHAT’S IN THE BIL FOR D.C.?</a:t>
            </a:r>
          </a:p>
          <a:p>
            <a:pPr marL="683895" marR="0" lvl="0" indent="-283845"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r>
              <a:rPr lang="en-US" sz="1600" b="1" dirty="0">
                <a:solidFill>
                  <a:schemeClr val="tx1"/>
                </a:solidFill>
                <a:latin typeface="Neutra Text Alt" panose="02000000000000000000" pitchFamily="50" charset="0"/>
              </a:rPr>
              <a:t>$3.4 billion </a:t>
            </a:r>
            <a:r>
              <a:rPr lang="en-US" sz="1600" b="0" dirty="0">
                <a:solidFill>
                  <a:schemeClr val="tx1"/>
                </a:solidFill>
                <a:latin typeface="Neutra Text Alt" panose="02000000000000000000" pitchFamily="50" charset="0"/>
              </a:rPr>
              <a:t>total allocation to the District of Columbia</a:t>
            </a:r>
          </a:p>
          <a:p>
            <a:pPr marL="683895" marR="0" lvl="0" indent="-283845" algn="l" rtl="0" eaLnBrk="1" fontAlgn="auto" latinLnBrk="0" hangingPunct="1">
              <a:lnSpc>
                <a:spcPct val="100000"/>
              </a:lnSpc>
              <a:spcBef>
                <a:spcPts val="0"/>
              </a:spcBef>
              <a:spcAft>
                <a:spcPts val="800"/>
              </a:spcAft>
              <a:buClr>
                <a:srgbClr val="09732D"/>
              </a:buClr>
              <a:buSzTx/>
              <a:buFont typeface="Arial" panose="020B0604020202020204" pitchFamily="34" charset="0"/>
              <a:buChar char="•"/>
            </a:pPr>
            <a:r>
              <a:rPr lang="en-US" sz="1600" b="0" i="0" u="none" strike="noStrike" noProof="0" dirty="0">
                <a:solidFill>
                  <a:schemeClr val="tx1"/>
                </a:solidFill>
                <a:latin typeface="Neutra Text Alt" panose="02000000000000000000" pitchFamily="50" charset="0"/>
              </a:rPr>
              <a:t>Combination of </a:t>
            </a:r>
            <a:r>
              <a:rPr lang="en-US" sz="1600" b="1" i="0" u="none" strike="noStrike" noProof="0" dirty="0">
                <a:solidFill>
                  <a:schemeClr val="tx1"/>
                </a:solidFill>
                <a:latin typeface="Neutra Text Alt" panose="02000000000000000000" pitchFamily="50" charset="0"/>
              </a:rPr>
              <a:t>formula funding </a:t>
            </a:r>
            <a:r>
              <a:rPr lang="en-US" sz="1600" b="0" i="0" u="none" strike="noStrike" noProof="0" dirty="0">
                <a:solidFill>
                  <a:schemeClr val="tx1"/>
                </a:solidFill>
                <a:latin typeface="Neutra Text Alt" panose="02000000000000000000" pitchFamily="50" charset="0"/>
              </a:rPr>
              <a:t>allocations and </a:t>
            </a:r>
            <a:r>
              <a:rPr lang="en-US" sz="1600" b="1" i="0" u="none" strike="noStrike" noProof="0" dirty="0">
                <a:solidFill>
                  <a:schemeClr val="tx1"/>
                </a:solidFill>
                <a:latin typeface="Neutra Text Alt" panose="02000000000000000000" pitchFamily="50" charset="0"/>
              </a:rPr>
              <a:t>competitive grant</a:t>
            </a:r>
            <a:r>
              <a:rPr lang="en-US" sz="1600" b="0" i="0" u="none" strike="noStrike" noProof="0" dirty="0">
                <a:solidFill>
                  <a:schemeClr val="tx1"/>
                </a:solidFill>
                <a:latin typeface="Neutra Text Alt" panose="02000000000000000000" pitchFamily="50" charset="0"/>
              </a:rPr>
              <a:t> programs</a:t>
            </a:r>
            <a:endParaRPr lang="en-US" sz="1600" b="1" dirty="0">
              <a:solidFill>
                <a:schemeClr val="tx1"/>
              </a:solidFill>
              <a:latin typeface="Neutra Text Alt" panose="02000000000000000000" pitchFamily="50" charset="0"/>
            </a:endParaRPr>
          </a:p>
          <a:p>
            <a:pPr marL="683895" marR="0" lvl="0" indent="-283845" algn="l" defTabSz="914400">
              <a:lnSpc>
                <a:spcPct val="100000"/>
              </a:lnSpc>
              <a:spcBef>
                <a:spcPts val="0"/>
              </a:spcBef>
              <a:spcAft>
                <a:spcPts val="800"/>
              </a:spcAft>
              <a:buClr>
                <a:srgbClr val="09732D"/>
              </a:buClr>
              <a:buSzTx/>
              <a:buFont typeface="Arial" panose="020B0604020202020204" pitchFamily="34" charset="0"/>
              <a:buChar char="•"/>
              <a:tabLst/>
              <a:defRPr/>
            </a:pPr>
            <a:r>
              <a:rPr lang="en-US" sz="1600" b="1" dirty="0">
                <a:solidFill>
                  <a:schemeClr val="tx1"/>
                </a:solidFill>
                <a:latin typeface="Neutra Text Alt" panose="02000000000000000000" pitchFamily="50" charset="0"/>
              </a:rPr>
              <a:t>$1.9 billion </a:t>
            </a:r>
            <a:r>
              <a:rPr lang="en-US" sz="1600" b="0" dirty="0">
                <a:solidFill>
                  <a:schemeClr val="tx1"/>
                </a:solidFill>
                <a:latin typeface="Neutra Text Alt" panose="02000000000000000000" pitchFamily="50" charset="0"/>
              </a:rPr>
              <a:t>passes through to non-District agencies (e.g., WMATA, DC Water)</a:t>
            </a:r>
            <a:endParaRPr lang="en-US" sz="1600" dirty="0">
              <a:latin typeface="Neutra Text Alt" panose="02000000000000000000" pitchFamily="50" charset="0"/>
            </a:endParaRPr>
          </a:p>
          <a:p>
            <a:pPr marL="683895" marR="0" lvl="0" indent="-283845"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r>
              <a:rPr lang="en-US" sz="1600" b="0" dirty="0">
                <a:solidFill>
                  <a:schemeClr val="tx1"/>
                </a:solidFill>
                <a:latin typeface="Neutra Text Alt" panose="02000000000000000000" pitchFamily="50" charset="0"/>
              </a:rPr>
              <a:t>Over </a:t>
            </a:r>
            <a:r>
              <a:rPr lang="en-US" sz="1600" b="1" dirty="0">
                <a:solidFill>
                  <a:schemeClr val="tx1"/>
                </a:solidFill>
                <a:latin typeface="Neutra Text Alt" panose="02000000000000000000" pitchFamily="50" charset="0"/>
              </a:rPr>
              <a:t>80% </a:t>
            </a:r>
            <a:r>
              <a:rPr lang="en-US" sz="1600" b="0" dirty="0">
                <a:solidFill>
                  <a:schemeClr val="tx1"/>
                </a:solidFill>
                <a:latin typeface="Neutra Text Alt" panose="02000000000000000000" pitchFamily="50" charset="0"/>
              </a:rPr>
              <a:t>of non-passed-through new funding will go to DDOT</a:t>
            </a:r>
          </a:p>
          <a:p>
            <a:pPr marL="683895" marR="0" lvl="0" indent="-283845"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r>
              <a:rPr lang="en-US" sz="1600" b="1" dirty="0">
                <a:solidFill>
                  <a:schemeClr val="tx1"/>
                </a:solidFill>
                <a:latin typeface="Neutra Text Alt" panose="02000000000000000000" pitchFamily="50" charset="0"/>
              </a:rPr>
              <a:t>Over $1 billion </a:t>
            </a:r>
            <a:r>
              <a:rPr lang="en-US" sz="1600" b="0" dirty="0">
                <a:solidFill>
                  <a:schemeClr val="tx1"/>
                </a:solidFill>
                <a:latin typeface="Neutra Text Alt" panose="02000000000000000000" pitchFamily="50" charset="0"/>
              </a:rPr>
              <a:t>in funding has already been announced and allocated </a:t>
            </a:r>
            <a:r>
              <a:rPr lang="en-US" sz="1600" dirty="0">
                <a:latin typeface="Neutra Text Alt" panose="02000000000000000000" pitchFamily="50" charset="0"/>
              </a:rPr>
              <a:t>to </a:t>
            </a:r>
            <a:r>
              <a:rPr lang="en-US" sz="1600" b="0" dirty="0">
                <a:solidFill>
                  <a:schemeClr val="tx1"/>
                </a:solidFill>
                <a:latin typeface="Neutra Text Alt" panose="02000000000000000000" pitchFamily="50" charset="0"/>
              </a:rPr>
              <a:t>DC with a focus on transportation, clean water initiatives, and high-speed internet access</a:t>
            </a:r>
          </a:p>
          <a:p>
            <a:endParaRPr lang="en-US" dirty="0"/>
          </a:p>
        </p:txBody>
      </p:sp>
    </p:spTree>
    <p:extLst>
      <p:ext uri="{BB962C8B-B14F-4D97-AF65-F5344CB8AC3E}">
        <p14:creationId xmlns:p14="http://schemas.microsoft.com/office/powerpoint/2010/main" val="62654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Slide Title">
            <a:extLst>
              <a:ext uri="{FF2B5EF4-FFF2-40B4-BE49-F238E27FC236}">
                <a16:creationId xmlns:a16="http://schemas.microsoft.com/office/drawing/2014/main" id="{D7084C50-FB49-DDE4-D9B3-0453D248BF75}"/>
              </a:ext>
            </a:extLst>
          </p:cNvPr>
          <p:cNvSpPr>
            <a:spLocks noGrp="1"/>
          </p:cNvSpPr>
          <p:nvPr>
            <p:ph type="title"/>
            <p:custDataLst>
              <p:tags r:id="rId1"/>
            </p:custDataLst>
          </p:nvPr>
        </p:nvSpPr>
        <p:spPr>
          <a:xfrm>
            <a:off x="331695" y="635504"/>
            <a:ext cx="11520068" cy="677108"/>
          </a:xfrm>
        </p:spPr>
        <p:txBody>
          <a:bodyPr vert="horz"/>
          <a:lstStyle/>
          <a:p>
            <a:r>
              <a:rPr lang="en-US" b="1" dirty="0">
                <a:latin typeface="Neutra Text Alt" panose="02000000000000000000" pitchFamily="50" charset="0"/>
              </a:rPr>
              <a:t>DC Build Back Better Infrastructure Task Force</a:t>
            </a:r>
          </a:p>
        </p:txBody>
      </p:sp>
      <p:pic>
        <p:nvPicPr>
          <p:cNvPr id="29" name="Picture 28" descr="A group of people in a large building&#10;&#10;Description automatically generated with medium confidence">
            <a:extLst>
              <a:ext uri="{FF2B5EF4-FFF2-40B4-BE49-F238E27FC236}">
                <a16:creationId xmlns:a16="http://schemas.microsoft.com/office/drawing/2014/main" id="{95CEE126-7996-AC9A-BB6A-9ED487F59DBB}"/>
              </a:ext>
            </a:extLst>
          </p:cNvPr>
          <p:cNvPicPr>
            <a:picLocks noChangeAspect="1"/>
          </p:cNvPicPr>
          <p:nvPr/>
        </p:nvPicPr>
        <p:blipFill rotWithShape="1">
          <a:blip r:embed="rId3"/>
          <a:srcRect l="2381" t="23486" r="22511" b="16816"/>
          <a:stretch/>
        </p:blipFill>
        <p:spPr>
          <a:xfrm>
            <a:off x="1" y="1901456"/>
            <a:ext cx="3525520" cy="2101633"/>
          </a:xfrm>
          <a:prstGeom prst="rect">
            <a:avLst/>
          </a:prstGeom>
        </p:spPr>
      </p:pic>
      <p:pic>
        <p:nvPicPr>
          <p:cNvPr id="25" name="Picture 24" descr="A group of people in a building&#10;&#10;Description automatically generated with medium confidence">
            <a:extLst>
              <a:ext uri="{FF2B5EF4-FFF2-40B4-BE49-F238E27FC236}">
                <a16:creationId xmlns:a16="http://schemas.microsoft.com/office/drawing/2014/main" id="{3C14CAF0-21FA-E84F-5D1D-34B55268B590}"/>
              </a:ext>
            </a:extLst>
          </p:cNvPr>
          <p:cNvPicPr>
            <a:picLocks noChangeAspect="1"/>
          </p:cNvPicPr>
          <p:nvPr/>
        </p:nvPicPr>
        <p:blipFill rotWithShape="1">
          <a:blip r:embed="rId4"/>
          <a:srcRect l="2453" t="9453" r="1031" b="27093"/>
          <a:stretch/>
        </p:blipFill>
        <p:spPr>
          <a:xfrm>
            <a:off x="3521596" y="1901456"/>
            <a:ext cx="4289898" cy="2115275"/>
          </a:xfrm>
          <a:prstGeom prst="rect">
            <a:avLst/>
          </a:prstGeom>
          <a:ln w="76200">
            <a:noFill/>
          </a:ln>
        </p:spPr>
      </p:pic>
      <p:pic>
        <p:nvPicPr>
          <p:cNvPr id="27" name="Picture 26" descr="A group of people in a room&#10;&#10;Description automatically generated with medium confidence">
            <a:extLst>
              <a:ext uri="{FF2B5EF4-FFF2-40B4-BE49-F238E27FC236}">
                <a16:creationId xmlns:a16="http://schemas.microsoft.com/office/drawing/2014/main" id="{71A5551B-EF25-CA04-402F-23EF7769B24C}"/>
              </a:ext>
            </a:extLst>
          </p:cNvPr>
          <p:cNvPicPr>
            <a:picLocks noChangeAspect="1"/>
          </p:cNvPicPr>
          <p:nvPr/>
        </p:nvPicPr>
        <p:blipFill rotWithShape="1">
          <a:blip r:embed="rId5"/>
          <a:srcRect t="6123"/>
          <a:stretch/>
        </p:blipFill>
        <p:spPr>
          <a:xfrm>
            <a:off x="7811494" y="1901456"/>
            <a:ext cx="4380506" cy="2115275"/>
          </a:xfrm>
          <a:prstGeom prst="rect">
            <a:avLst/>
          </a:prstGeom>
        </p:spPr>
      </p:pic>
      <p:sp>
        <p:nvSpPr>
          <p:cNvPr id="30" name="TextBox 29">
            <a:extLst>
              <a:ext uri="{FF2B5EF4-FFF2-40B4-BE49-F238E27FC236}">
                <a16:creationId xmlns:a16="http://schemas.microsoft.com/office/drawing/2014/main" id="{68CFDE29-AD8E-23A3-5909-613B48455F08}"/>
              </a:ext>
            </a:extLst>
          </p:cNvPr>
          <p:cNvSpPr txBox="1"/>
          <p:nvPr/>
        </p:nvSpPr>
        <p:spPr>
          <a:xfrm>
            <a:off x="8792798" y="4071933"/>
            <a:ext cx="3317922" cy="267062"/>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1050" i="1" dirty="0">
                <a:solidFill>
                  <a:schemeClr val="bg1"/>
                </a:solidFill>
              </a:rPr>
              <a:t>Mayor Bowser announces the Task Force on March 24, 2022</a:t>
            </a:r>
          </a:p>
        </p:txBody>
      </p:sp>
      <p:sp>
        <p:nvSpPr>
          <p:cNvPr id="32" name="TextBox 31">
            <a:extLst>
              <a:ext uri="{FF2B5EF4-FFF2-40B4-BE49-F238E27FC236}">
                <a16:creationId xmlns:a16="http://schemas.microsoft.com/office/drawing/2014/main" id="{B7324D92-4134-4960-52FB-6E77AB08371F}"/>
              </a:ext>
            </a:extLst>
          </p:cNvPr>
          <p:cNvSpPr txBox="1"/>
          <p:nvPr/>
        </p:nvSpPr>
        <p:spPr>
          <a:xfrm>
            <a:off x="1016000" y="5300182"/>
            <a:ext cx="10302240" cy="1031051"/>
          </a:xfrm>
          <a:prstGeom prst="rect">
            <a:avLst/>
          </a:prstGeom>
          <a:noFill/>
          <a:ln w="6350">
            <a:noFill/>
            <a:miter lim="800000"/>
          </a:ln>
        </p:spPr>
        <p:txBody>
          <a:bodyPr wrap="square">
            <a:spAutoFit/>
          </a:bodyPr>
          <a:lstStyle/>
          <a:p>
            <a:pPr algn="ctr"/>
            <a:r>
              <a:rPr lang="en-US" sz="2000" b="1" dirty="0">
                <a:solidFill>
                  <a:schemeClr val="bg1"/>
                </a:solidFill>
                <a:latin typeface="Neutra Text Alt" panose="02000000000000000000" pitchFamily="50" charset="0"/>
              </a:rPr>
              <a:t>MISSION</a:t>
            </a:r>
          </a:p>
          <a:p>
            <a:pPr algn="ctr">
              <a:spcBef>
                <a:spcPts val="600"/>
              </a:spcBef>
            </a:pPr>
            <a:r>
              <a:rPr lang="en-US" sz="1800" b="0" dirty="0">
                <a:solidFill>
                  <a:schemeClr val="bg1"/>
                </a:solidFill>
                <a:latin typeface="Neutra Text Alt" panose="02000000000000000000" pitchFamily="50" charset="0"/>
              </a:rPr>
              <a:t>Identify </a:t>
            </a:r>
            <a:r>
              <a:rPr lang="en-US" sz="1800" b="1" dirty="0">
                <a:solidFill>
                  <a:schemeClr val="bg1"/>
                </a:solidFill>
                <a:latin typeface="Neutra Text Alt" panose="02000000000000000000" pitchFamily="50" charset="0"/>
              </a:rPr>
              <a:t>transformational</a:t>
            </a:r>
            <a:r>
              <a:rPr lang="en-US" sz="1800" b="0" dirty="0">
                <a:solidFill>
                  <a:schemeClr val="bg1"/>
                </a:solidFill>
                <a:latin typeface="Neutra Text Alt" panose="02000000000000000000" pitchFamily="50" charset="0"/>
              </a:rPr>
              <a:t>, </a:t>
            </a:r>
            <a:r>
              <a:rPr lang="en-US" sz="1800" b="1" dirty="0">
                <a:solidFill>
                  <a:schemeClr val="bg1"/>
                </a:solidFill>
                <a:latin typeface="Neutra Text Alt" panose="02000000000000000000" pitchFamily="50" charset="0"/>
              </a:rPr>
              <a:t>equitable</a:t>
            </a:r>
            <a:r>
              <a:rPr lang="en-US" sz="1800" b="0" dirty="0">
                <a:solidFill>
                  <a:schemeClr val="bg1"/>
                </a:solidFill>
                <a:latin typeface="Neutra Text Alt" panose="02000000000000000000" pitchFamily="50" charset="0"/>
              </a:rPr>
              <a:t>, </a:t>
            </a:r>
            <a:r>
              <a:rPr lang="en-US" sz="1800" b="1" dirty="0">
                <a:solidFill>
                  <a:schemeClr val="bg1"/>
                </a:solidFill>
                <a:latin typeface="Neutra Text Alt" panose="02000000000000000000" pitchFamily="50" charset="0"/>
              </a:rPr>
              <a:t>sustainable</a:t>
            </a:r>
            <a:r>
              <a:rPr lang="en-US" sz="1800" b="0" dirty="0">
                <a:solidFill>
                  <a:schemeClr val="bg1"/>
                </a:solidFill>
                <a:latin typeface="Neutra Text Alt" panose="02000000000000000000" pitchFamily="50" charset="0"/>
              </a:rPr>
              <a:t>, and </a:t>
            </a:r>
            <a:r>
              <a:rPr lang="en-US" sz="1800" b="1" dirty="0">
                <a:solidFill>
                  <a:schemeClr val="bg1"/>
                </a:solidFill>
                <a:latin typeface="Neutra Text Alt" panose="02000000000000000000" pitchFamily="50" charset="0"/>
              </a:rPr>
              <a:t>achievable</a:t>
            </a:r>
            <a:r>
              <a:rPr lang="en-US" sz="1800" b="0" dirty="0">
                <a:solidFill>
                  <a:schemeClr val="bg1"/>
                </a:solidFill>
                <a:latin typeface="Neutra Text Alt" panose="02000000000000000000" pitchFamily="50" charset="0"/>
              </a:rPr>
              <a:t> investments to make in order to maximize the impact of BIL funding for DC</a:t>
            </a:r>
          </a:p>
        </p:txBody>
      </p:sp>
    </p:spTree>
    <p:extLst>
      <p:ext uri="{BB962C8B-B14F-4D97-AF65-F5344CB8AC3E}">
        <p14:creationId xmlns:p14="http://schemas.microsoft.com/office/powerpoint/2010/main" val="420555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B63DF3-1DF2-219B-3188-C9468EEDF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0F5A53-27C7-435F-A9FC-D1B6E6119A16}" type="slidenum">
              <a:rPr kumimoji="0" lang="en-US" sz="1200" b="0" i="0" u="none" strike="noStrike" kern="1200" cap="none" spc="0" normalizeH="0" baseline="0" noProof="0" smtClean="0">
                <a:ln>
                  <a:noFill/>
                </a:ln>
                <a:solidFill>
                  <a:prstClr val="white"/>
                </a:solidFill>
                <a:effectLst/>
                <a:uLnTx/>
                <a:uFillTx/>
                <a:latin typeface="Neutra Text Alt" panose="020000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Neutra Text Alt" panose="02000000000000000000" pitchFamily="50" charset="0"/>
              <a:ea typeface="+mn-ea"/>
              <a:cs typeface="+mn-cs"/>
            </a:endParaRPr>
          </a:p>
        </p:txBody>
      </p:sp>
      <p:graphicFrame>
        <p:nvGraphicFramePr>
          <p:cNvPr id="21" name="Table 21">
            <a:extLst>
              <a:ext uri="{FF2B5EF4-FFF2-40B4-BE49-F238E27FC236}">
                <a16:creationId xmlns:a16="http://schemas.microsoft.com/office/drawing/2014/main" id="{C1959076-667E-B14E-6DF2-8919FEB8AEE9}"/>
              </a:ext>
            </a:extLst>
          </p:cNvPr>
          <p:cNvGraphicFramePr>
            <a:graphicFrameLocks noGrp="1"/>
          </p:cNvGraphicFramePr>
          <p:nvPr>
            <p:extLst>
              <p:ext uri="{D42A27DB-BD31-4B8C-83A1-F6EECF244321}">
                <p14:modId xmlns:p14="http://schemas.microsoft.com/office/powerpoint/2010/main" val="2541455199"/>
              </p:ext>
            </p:extLst>
          </p:nvPr>
        </p:nvGraphicFramePr>
        <p:xfrm>
          <a:off x="0" y="0"/>
          <a:ext cx="12192000" cy="6549081"/>
        </p:xfrm>
        <a:graphic>
          <a:graphicData uri="http://schemas.openxmlformats.org/drawingml/2006/table">
            <a:tbl>
              <a:tblPr firstRow="1" bandRow="1">
                <a:tableStyleId>{5C22544A-7EE6-4342-B048-85BDC9FD1C3A}</a:tableStyleId>
              </a:tblPr>
              <a:tblGrid>
                <a:gridCol w="3634154">
                  <a:extLst>
                    <a:ext uri="{9D8B030D-6E8A-4147-A177-3AD203B41FA5}">
                      <a16:colId xmlns:a16="http://schemas.microsoft.com/office/drawing/2014/main" val="1220133112"/>
                    </a:ext>
                  </a:extLst>
                </a:gridCol>
                <a:gridCol w="8557846">
                  <a:extLst>
                    <a:ext uri="{9D8B030D-6E8A-4147-A177-3AD203B41FA5}">
                      <a16:colId xmlns:a16="http://schemas.microsoft.com/office/drawing/2014/main" val="3914832989"/>
                    </a:ext>
                  </a:extLst>
                </a:gridCol>
              </a:tblGrid>
              <a:tr h="6549081">
                <a:tc>
                  <a:txBody>
                    <a:bodyPr/>
                    <a:lstStyle/>
                    <a:p>
                      <a:r>
                        <a:rPr lang="en-US" sz="2200" b="1" dirty="0">
                          <a:solidFill>
                            <a:schemeClr val="bg1"/>
                          </a:solidFill>
                          <a:latin typeface="Neutra Text Alt" panose="02000000000000000000" pitchFamily="50" charset="0"/>
                        </a:rPr>
                        <a:t>BUILD BACK BETTER INFRASTRUCTURE </a:t>
                      </a:r>
                      <a:br>
                        <a:rPr lang="en-US" sz="2200" b="1" dirty="0">
                          <a:solidFill>
                            <a:schemeClr val="bg1"/>
                          </a:solidFill>
                          <a:latin typeface="Neutra Text Alt" panose="02000000000000000000" pitchFamily="50" charset="0"/>
                        </a:rPr>
                      </a:br>
                      <a:r>
                        <a:rPr lang="en-US" sz="2200" b="1" dirty="0">
                          <a:solidFill>
                            <a:schemeClr val="bg1"/>
                          </a:solidFill>
                          <a:latin typeface="Neutra Text Alt" panose="02000000000000000000" pitchFamily="50" charset="0"/>
                        </a:rPr>
                        <a:t>TASK FORCE Cont.</a:t>
                      </a:r>
                    </a:p>
                    <a:p>
                      <a:endParaRPr lang="en-US" sz="20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p>
                      <a:endParaRPr lang="en-US" sz="1800" b="1" dirty="0">
                        <a:solidFill>
                          <a:schemeClr val="bg1"/>
                        </a:solidFill>
                        <a:latin typeface="Neutra Text Alt" panose="02000000000000000000" pitchFamily="50" charset="0"/>
                      </a:endParaRPr>
                    </a:p>
                    <a:p>
                      <a:pPr>
                        <a:spcAft>
                          <a:spcPts val="600"/>
                        </a:spcAft>
                      </a:pPr>
                      <a:r>
                        <a:rPr lang="en-US" sz="1200" b="1" dirty="0">
                          <a:solidFill>
                            <a:srgbClr val="002B3A"/>
                          </a:solidFill>
                          <a:latin typeface="Neutra Text Alt" panose="02000000000000000000" pitchFamily="50" charset="0"/>
                        </a:rPr>
                        <a:t>EXECUTIVE COMMITTEE</a:t>
                      </a:r>
                    </a:p>
                    <a:p>
                      <a:pPr>
                        <a:spcBef>
                          <a:spcPts val="0"/>
                        </a:spcBef>
                        <a:spcAft>
                          <a:spcPts val="400"/>
                        </a:spcAft>
                      </a:pPr>
                      <a:r>
                        <a:rPr lang="en-US" sz="1400" b="1" dirty="0">
                          <a:solidFill>
                            <a:schemeClr val="bg1"/>
                          </a:solidFill>
                          <a:latin typeface="Neutra Text Alt" panose="02000000000000000000" pitchFamily="50" charset="0"/>
                        </a:rPr>
                        <a:t>Hon. Rodney Slater, </a:t>
                      </a:r>
                      <a:r>
                        <a:rPr lang="en-US" sz="900" b="1" dirty="0">
                          <a:solidFill>
                            <a:schemeClr val="bg1"/>
                          </a:solidFill>
                          <a:latin typeface="Neutra Text Alt" panose="02000000000000000000" pitchFamily="50" charset="0"/>
                        </a:rPr>
                        <a:t>CO-CHAIR</a:t>
                      </a:r>
                      <a:endParaRPr lang="en-US" sz="1100" b="1" dirty="0">
                        <a:solidFill>
                          <a:schemeClr val="bg1"/>
                        </a:solidFill>
                        <a:latin typeface="Neutra Text Alt" panose="02000000000000000000" pitchFamily="50" charset="0"/>
                      </a:endParaRPr>
                    </a:p>
                    <a:p>
                      <a:pPr>
                        <a:spcBef>
                          <a:spcPts val="0"/>
                        </a:spcBef>
                        <a:spcAft>
                          <a:spcPts val="400"/>
                        </a:spcAft>
                      </a:pPr>
                      <a:r>
                        <a:rPr lang="en-US" sz="1400" b="1" dirty="0">
                          <a:solidFill>
                            <a:schemeClr val="bg1"/>
                          </a:solidFill>
                          <a:latin typeface="Neutra Text Alt" panose="02000000000000000000" pitchFamily="50" charset="0"/>
                        </a:rPr>
                        <a:t>Jan Adams, </a:t>
                      </a:r>
                      <a:r>
                        <a:rPr lang="en-US" sz="900" b="1" dirty="0">
                          <a:solidFill>
                            <a:schemeClr val="bg1"/>
                          </a:solidFill>
                          <a:latin typeface="Neutra Text Alt" panose="02000000000000000000" pitchFamily="50" charset="0"/>
                        </a:rPr>
                        <a:t>CO-CHAIR</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b="0" dirty="0">
                          <a:solidFill>
                            <a:schemeClr val="bg1"/>
                          </a:solidFill>
                          <a:latin typeface="Neutra Text Alt" panose="02000000000000000000" pitchFamily="50" charset="0"/>
                        </a:rPr>
                        <a:t>Dan Tangherlini</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b="0" dirty="0">
                          <a:solidFill>
                            <a:schemeClr val="bg1"/>
                          </a:solidFill>
                          <a:latin typeface="Neutra Text Alt" panose="02000000000000000000" pitchFamily="50" charset="0"/>
                        </a:rPr>
                        <a:t>Deryl McKissack</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b="0" dirty="0">
                          <a:solidFill>
                            <a:schemeClr val="bg1"/>
                          </a:solidFill>
                          <a:latin typeface="Neutra Text Alt" panose="02000000000000000000" pitchFamily="50" charset="0"/>
                        </a:rPr>
                        <a:t>Jennifer Reed</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b="0" dirty="0">
                          <a:solidFill>
                            <a:schemeClr val="bg1"/>
                          </a:solidFill>
                          <a:latin typeface="Neutra Text Alt" panose="02000000000000000000" pitchFamily="50" charset="0"/>
                        </a:rPr>
                        <a:t>Lucinda Babers</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400" b="0" dirty="0">
                          <a:solidFill>
                            <a:schemeClr val="bg1"/>
                          </a:solidFill>
                          <a:latin typeface="Neutra Text Alt" panose="02000000000000000000" pitchFamily="50" charset="0"/>
                        </a:rPr>
                        <a:t>Tommy Wells</a:t>
                      </a:r>
                      <a:endParaRPr lang="en-US" sz="1400" b="1" dirty="0">
                        <a:solidFill>
                          <a:schemeClr val="bg1"/>
                        </a:solidFill>
                        <a:latin typeface="Neutra Text Alt" panose="02000000000000000000" pitchFamily="50" charset="0"/>
                      </a:endParaRPr>
                    </a:p>
                  </a:txBody>
                  <a:tcPr marL="457200" marR="228600" marT="9144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9732D"/>
                    </a:solidFill>
                  </a:tcPr>
                </a:tc>
                <a:tc>
                  <a:txBody>
                    <a:bodyPr/>
                    <a:lstStyle/>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endParaRPr lang="en-US" sz="1500" b="1" dirty="0">
                        <a:solidFill>
                          <a:srgbClr val="09732D"/>
                        </a:solidFill>
                        <a:latin typeface="Neutra Text Alt" panose="02000000000000000000" pitchFamily="50" charset="0"/>
                      </a:endParaRPr>
                    </a:p>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endParaRPr lang="en-US" sz="1200" b="1" dirty="0">
                        <a:solidFill>
                          <a:srgbClr val="002B3A"/>
                        </a:solidFill>
                        <a:latin typeface="Neutra Text Alt" panose="02000000000000000000" pitchFamily="50" charset="0"/>
                      </a:endParaRPr>
                    </a:p>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endParaRPr lang="en-US" sz="1200" b="1" dirty="0">
                        <a:solidFill>
                          <a:srgbClr val="002B3A"/>
                        </a:solidFill>
                        <a:latin typeface="Neutra Text Alt" panose="02000000000000000000" pitchFamily="50" charset="0"/>
                      </a:endParaRPr>
                    </a:p>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endParaRPr lang="en-US" sz="1200" b="1" dirty="0">
                        <a:solidFill>
                          <a:srgbClr val="002B3A"/>
                        </a:solidFill>
                        <a:latin typeface="Neutra Text Alt" panose="02000000000000000000" pitchFamily="50" charset="0"/>
                      </a:endParaRPr>
                    </a:p>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r>
                        <a:rPr lang="en-US" sz="1600" b="1" dirty="0">
                          <a:solidFill>
                            <a:srgbClr val="002B3A"/>
                          </a:solidFill>
                          <a:latin typeface="Neutra Text Alt" panose="02000000000000000000" pitchFamily="50" charset="0"/>
                        </a:rPr>
                        <a:t>SUB-COMMITTEE GOALS &amp; LEADERSHIP </a:t>
                      </a:r>
                    </a:p>
                    <a:p>
                      <a:pPr marL="400050" marR="0" lvl="0" indent="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None/>
                        <a:tabLst/>
                        <a:defRPr/>
                      </a:pPr>
                      <a:endParaRPr lang="en-US" sz="1500" b="0" dirty="0">
                        <a:solidFill>
                          <a:schemeClr val="tx1"/>
                        </a:solidFill>
                        <a:latin typeface="Neutra Text Alt" panose="02000000000000000000" pitchFamily="50" charset="0"/>
                      </a:endParaRPr>
                    </a:p>
                    <a:p>
                      <a:pPr marL="685800" marR="0" lvl="0" indent="-28575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endParaRPr lang="en-US" sz="1500" b="0" dirty="0">
                        <a:solidFill>
                          <a:schemeClr val="tx1"/>
                        </a:solidFill>
                        <a:latin typeface="Neutra Text Alt" panose="02000000000000000000" pitchFamily="50" charset="0"/>
                      </a:endParaRPr>
                    </a:p>
                    <a:p>
                      <a:pPr marL="685800" marR="0" lvl="0" indent="-285750" algn="l" defTabSz="914400" rtl="0" eaLnBrk="1" fontAlgn="auto" latinLnBrk="0" hangingPunct="1">
                        <a:lnSpc>
                          <a:spcPct val="100000"/>
                        </a:lnSpc>
                        <a:spcBef>
                          <a:spcPts val="0"/>
                        </a:spcBef>
                        <a:spcAft>
                          <a:spcPts val="800"/>
                        </a:spcAft>
                        <a:buClr>
                          <a:srgbClr val="09732D"/>
                        </a:buClr>
                        <a:buSzTx/>
                        <a:buFont typeface="Arial" panose="020B0604020202020204" pitchFamily="34" charset="0"/>
                        <a:buChar char="•"/>
                        <a:tabLst/>
                        <a:defRPr/>
                      </a:pPr>
                      <a:endParaRPr lang="en-US" sz="1500" b="0" dirty="0">
                        <a:solidFill>
                          <a:schemeClr val="tx1"/>
                        </a:solidFill>
                        <a:latin typeface="Neutra Text Alt" panose="02000000000000000000" pitchFamily="50" charset="0"/>
                      </a:endParaRPr>
                    </a:p>
                    <a:p>
                      <a:pPr marL="684213" marR="0" lvl="0" indent="-284163" algn="l" defTabSz="914400" rtl="0" eaLnBrk="1" fontAlgn="auto" latinLnBrk="0" hangingPunct="1">
                        <a:lnSpc>
                          <a:spcPct val="100000"/>
                        </a:lnSpc>
                        <a:spcBef>
                          <a:spcPts val="300"/>
                        </a:spcBef>
                        <a:spcAft>
                          <a:spcPts val="0"/>
                        </a:spcAft>
                        <a:buClr>
                          <a:srgbClr val="09732D"/>
                        </a:buClr>
                        <a:buSzTx/>
                        <a:buFont typeface="Arial" panose="020B0604020202020204" pitchFamily="34" charset="0"/>
                        <a:buChar char="•"/>
                        <a:tabLst/>
                        <a:defRPr/>
                      </a:pPr>
                      <a:endParaRPr lang="en-US" sz="1400" b="0" dirty="0">
                        <a:solidFill>
                          <a:schemeClr val="tx1"/>
                        </a:solidFill>
                        <a:latin typeface="Neutra Text Alt" panose="02000000000000000000" pitchFamily="50" charset="0"/>
                      </a:endParaRPr>
                    </a:p>
                  </a:txBody>
                  <a:tcPr marR="685800" marT="9601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6555886"/>
                  </a:ext>
                </a:extLst>
              </a:tr>
            </a:tbl>
          </a:graphicData>
        </a:graphic>
      </p:graphicFrame>
      <p:graphicFrame>
        <p:nvGraphicFramePr>
          <p:cNvPr id="5" name="Table 5">
            <a:extLst>
              <a:ext uri="{FF2B5EF4-FFF2-40B4-BE49-F238E27FC236}">
                <a16:creationId xmlns:a16="http://schemas.microsoft.com/office/drawing/2014/main" id="{4250E1CD-FF01-B855-2B0D-A212EF4B9E91}"/>
              </a:ext>
            </a:extLst>
          </p:cNvPr>
          <p:cNvGraphicFramePr>
            <a:graphicFrameLocks noGrp="1"/>
          </p:cNvGraphicFramePr>
          <p:nvPr>
            <p:extLst>
              <p:ext uri="{D42A27DB-BD31-4B8C-83A1-F6EECF244321}">
                <p14:modId xmlns:p14="http://schemas.microsoft.com/office/powerpoint/2010/main" val="3037863769"/>
              </p:ext>
            </p:extLst>
          </p:nvPr>
        </p:nvGraphicFramePr>
        <p:xfrm>
          <a:off x="4038600" y="2519680"/>
          <a:ext cx="7929880" cy="3833629"/>
        </p:xfrm>
        <a:graphic>
          <a:graphicData uri="http://schemas.openxmlformats.org/drawingml/2006/table">
            <a:tbl>
              <a:tblPr firstRow="1" bandRow="1">
                <a:tableStyleId>{5C22544A-7EE6-4342-B048-85BDC9FD1C3A}</a:tableStyleId>
              </a:tblPr>
              <a:tblGrid>
                <a:gridCol w="1637796">
                  <a:extLst>
                    <a:ext uri="{9D8B030D-6E8A-4147-A177-3AD203B41FA5}">
                      <a16:colId xmlns:a16="http://schemas.microsoft.com/office/drawing/2014/main" val="2192363324"/>
                    </a:ext>
                  </a:extLst>
                </a:gridCol>
                <a:gridCol w="4212352">
                  <a:extLst>
                    <a:ext uri="{9D8B030D-6E8A-4147-A177-3AD203B41FA5}">
                      <a16:colId xmlns:a16="http://schemas.microsoft.com/office/drawing/2014/main" val="2281892431"/>
                    </a:ext>
                  </a:extLst>
                </a:gridCol>
                <a:gridCol w="2079732">
                  <a:extLst>
                    <a:ext uri="{9D8B030D-6E8A-4147-A177-3AD203B41FA5}">
                      <a16:colId xmlns:a16="http://schemas.microsoft.com/office/drawing/2014/main" val="2664965771"/>
                    </a:ext>
                  </a:extLst>
                </a:gridCol>
              </a:tblGrid>
              <a:tr h="294480">
                <a:tc>
                  <a:txBody>
                    <a:bodyPr/>
                    <a:lstStyle/>
                    <a:p>
                      <a:endParaRPr lang="en-US" sz="1200" b="1" dirty="0">
                        <a:solidFill>
                          <a:srgbClr val="002B3A"/>
                        </a:solidFill>
                        <a:latin typeface="Neutra Text Alt" panose="02000000000000000000" pitchFamily="50" charset="0"/>
                      </a:endParaRPr>
                    </a:p>
                  </a:txBody>
                  <a:tcPr marR="18288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09732D"/>
                          </a:solidFill>
                          <a:latin typeface="Neutra Text Alt" panose="02000000000000000000" pitchFamily="50" charset="0"/>
                        </a:rPr>
                        <a:t>Goal</a:t>
                      </a:r>
                    </a:p>
                  </a:txBody>
                  <a:tcPr marR="13716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09732D"/>
                          </a:solidFill>
                          <a:latin typeface="Neutra Text Alt" panose="02000000000000000000" pitchFamily="50" charset="0"/>
                        </a:rPr>
                        <a:t>Chairs</a:t>
                      </a:r>
                    </a:p>
                  </a:txBody>
                  <a:tcPr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7325840"/>
                  </a:ext>
                </a:extLst>
              </a:tr>
              <a:tr h="533746">
                <a:tc>
                  <a:txBody>
                    <a:bodyPr/>
                    <a:lstStyle/>
                    <a:p>
                      <a:pPr>
                        <a:lnSpc>
                          <a:spcPct val="108000"/>
                        </a:lnSpc>
                      </a:pPr>
                      <a:r>
                        <a:rPr lang="en-US" sz="1200" b="1" dirty="0">
                          <a:solidFill>
                            <a:srgbClr val="002B3A"/>
                          </a:solidFill>
                          <a:latin typeface="Neutra Text Alt" panose="02000000000000000000" pitchFamily="50" charset="0"/>
                        </a:rPr>
                        <a:t>ENVIRONMENT &amp; RESLIENCE</a:t>
                      </a:r>
                    </a:p>
                  </a:txBody>
                  <a:tcPr marR="18288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solidFill>
                            <a:schemeClr val="tx1"/>
                          </a:solidFill>
                          <a:latin typeface="Neutra Text Alt" panose="02000000000000000000" pitchFamily="50" charset="0"/>
                        </a:rPr>
                        <a:t>Work towards a clean and healthy environment that is resilient for future generations</a:t>
                      </a:r>
                    </a:p>
                  </a:txBody>
                  <a:tcPr marR="22860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spcBef>
                          <a:spcPts val="300"/>
                        </a:spcBef>
                      </a:pPr>
                      <a:r>
                        <a:rPr lang="en-US" sz="1200" b="1" dirty="0">
                          <a:solidFill>
                            <a:schemeClr val="tx1"/>
                          </a:solidFill>
                          <a:latin typeface="Neutra Text Alt" panose="02000000000000000000" pitchFamily="50" charset="0"/>
                        </a:rPr>
                        <a:t>Tommy Wells, </a:t>
                      </a:r>
                      <a:r>
                        <a:rPr lang="en-US" sz="1200" b="0" dirty="0">
                          <a:solidFill>
                            <a:schemeClr val="tx1"/>
                          </a:solidFill>
                          <a:latin typeface="Neutra Text Alt" panose="02000000000000000000" pitchFamily="50" charset="0"/>
                        </a:rPr>
                        <a:t>DOEE</a:t>
                      </a:r>
                    </a:p>
                    <a:p>
                      <a:pPr>
                        <a:lnSpc>
                          <a:spcPct val="90000"/>
                        </a:lnSpc>
                        <a:spcBef>
                          <a:spcPts val="300"/>
                        </a:spcBef>
                      </a:pPr>
                      <a:r>
                        <a:rPr lang="en-US" sz="1200" b="1" dirty="0">
                          <a:solidFill>
                            <a:schemeClr val="tx1"/>
                          </a:solidFill>
                          <a:latin typeface="Neutra Text Alt" panose="02000000000000000000" pitchFamily="50" charset="0"/>
                        </a:rPr>
                        <a:t>Brandi Colander, </a:t>
                      </a:r>
                      <a:r>
                        <a:rPr lang="en-US" sz="1200" b="0" dirty="0">
                          <a:solidFill>
                            <a:schemeClr val="tx1"/>
                          </a:solidFill>
                          <a:latin typeface="Neutra Text Alt" panose="02000000000000000000" pitchFamily="50" charset="0"/>
                        </a:rPr>
                        <a:t>DC Green Bank</a:t>
                      </a:r>
                    </a:p>
                  </a:txBody>
                  <a:tcPr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097307"/>
                  </a:ext>
                </a:extLst>
              </a:tr>
              <a:tr h="533746">
                <a:tc>
                  <a:txBody>
                    <a:bodyPr/>
                    <a:lstStyle/>
                    <a:p>
                      <a:pPr>
                        <a:lnSpc>
                          <a:spcPct val="108000"/>
                        </a:lnSpc>
                      </a:pPr>
                      <a:r>
                        <a:rPr lang="en-US" sz="1200" b="1" dirty="0">
                          <a:solidFill>
                            <a:srgbClr val="002B3A"/>
                          </a:solidFill>
                          <a:latin typeface="Neutra Text Alt" panose="02000000000000000000" pitchFamily="50" charset="0"/>
                        </a:rPr>
                        <a:t>TECHNOLOGY INNOVATION</a:t>
                      </a:r>
                    </a:p>
                  </a:txBody>
                  <a:tcPr marR="18288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Neutra Text Alt" panose="02000000000000000000" pitchFamily="50" charset="0"/>
                        </a:rPr>
                        <a:t>Prepare the District for a future ever more oriented around digitization, connectivity, and innovation</a:t>
                      </a:r>
                    </a:p>
                  </a:txBody>
                  <a:tcPr marR="22860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US" sz="1200" b="1" dirty="0">
                          <a:solidFill>
                            <a:schemeClr val="tx1"/>
                          </a:solidFill>
                          <a:latin typeface="Neutra Text Alt" panose="02000000000000000000" pitchFamily="50" charset="0"/>
                        </a:rPr>
                        <a:t>Lindsey Parker, </a:t>
                      </a:r>
                      <a:r>
                        <a:rPr lang="en-US" sz="1200" b="0" dirty="0">
                          <a:solidFill>
                            <a:schemeClr val="tx1"/>
                          </a:solidFill>
                          <a:latin typeface="Neutra Text Alt" panose="02000000000000000000" pitchFamily="50" charset="0"/>
                        </a:rPr>
                        <a:t>OCTO</a:t>
                      </a:r>
                    </a:p>
                    <a:p>
                      <a:pPr marL="0" marR="0" lvl="0" indent="0" algn="l" defTabSz="914400" rtl="0" eaLnBrk="1" fontAlgn="auto" latinLnBrk="0" hangingPunct="1">
                        <a:lnSpc>
                          <a:spcPct val="90000"/>
                        </a:lnSpc>
                        <a:spcBef>
                          <a:spcPts val="300"/>
                        </a:spcBef>
                        <a:spcAft>
                          <a:spcPts val="0"/>
                        </a:spcAft>
                        <a:buClrTx/>
                        <a:buSzTx/>
                        <a:buFontTx/>
                        <a:buNone/>
                        <a:tabLst/>
                        <a:defRPr/>
                      </a:pPr>
                      <a:r>
                        <a:rPr lang="en-US" sz="1200" b="1" dirty="0">
                          <a:solidFill>
                            <a:schemeClr val="tx1"/>
                          </a:solidFill>
                          <a:latin typeface="Neutra Text Alt" panose="02000000000000000000" pitchFamily="50" charset="0"/>
                        </a:rPr>
                        <a:t>Gabe Klein,</a:t>
                      </a:r>
                      <a:r>
                        <a:rPr lang="en-US" sz="1200" b="0" dirty="0">
                          <a:solidFill>
                            <a:schemeClr val="tx1"/>
                          </a:solidFill>
                          <a:latin typeface="Neutra Text Alt" panose="02000000000000000000" pitchFamily="50" charset="0"/>
                        </a:rPr>
                        <a:t> Cityfi</a:t>
                      </a:r>
                      <a:endParaRPr lang="en-US" sz="1200" b="1" dirty="0">
                        <a:solidFill>
                          <a:schemeClr val="tx1"/>
                        </a:solidFill>
                        <a:latin typeface="Neutra Text Alt" panose="02000000000000000000" pitchFamily="50" charset="0"/>
                      </a:endParaRPr>
                    </a:p>
                  </a:txBody>
                  <a:tcPr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269376"/>
                  </a:ext>
                </a:extLst>
              </a:tr>
              <a:tr h="717796">
                <a:tc>
                  <a:txBody>
                    <a:bodyPr/>
                    <a:lstStyle/>
                    <a:p>
                      <a:pPr>
                        <a:lnSpc>
                          <a:spcPct val="108000"/>
                        </a:lnSpc>
                      </a:pPr>
                      <a:r>
                        <a:rPr lang="en-US" sz="1200" b="1" dirty="0">
                          <a:solidFill>
                            <a:srgbClr val="002B3A"/>
                          </a:solidFill>
                          <a:latin typeface="Neutra Text Alt" panose="02000000000000000000" pitchFamily="50" charset="0"/>
                        </a:rPr>
                        <a:t>TRANSPORTATION INNOVATION</a:t>
                      </a:r>
                    </a:p>
                  </a:txBody>
                  <a:tcPr marR="18288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Neutra Text Alt" panose="02000000000000000000" pitchFamily="50" charset="0"/>
                        </a:rPr>
                        <a:t>Transform the way residents move across the city as DC transitions to a more sustainable, resilient, and interconnected future</a:t>
                      </a:r>
                      <a:endParaRPr lang="en-US" sz="1200" b="1" dirty="0">
                        <a:solidFill>
                          <a:schemeClr val="tx1"/>
                        </a:solidFill>
                        <a:latin typeface="Neutra Text Alt" panose="02000000000000000000" pitchFamily="50" charset="0"/>
                      </a:endParaRPr>
                    </a:p>
                  </a:txBody>
                  <a:tcPr marR="22860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US" sz="1200" b="1" dirty="0">
                          <a:solidFill>
                            <a:schemeClr val="tx1"/>
                          </a:solidFill>
                          <a:latin typeface="Neutra Text Alt" panose="02000000000000000000" pitchFamily="50" charset="0"/>
                        </a:rPr>
                        <a:t>Everett Lott, </a:t>
                      </a:r>
                      <a:r>
                        <a:rPr lang="en-US" sz="1200" b="0" dirty="0">
                          <a:solidFill>
                            <a:schemeClr val="tx1"/>
                          </a:solidFill>
                          <a:latin typeface="Neutra Text Alt" panose="02000000000000000000" pitchFamily="50" charset="0"/>
                        </a:rPr>
                        <a:t>DDOT</a:t>
                      </a:r>
                    </a:p>
                    <a:p>
                      <a:pPr marL="114300" marR="0" lvl="0" indent="-114300" algn="l" defTabSz="914400" rtl="0" eaLnBrk="1" fontAlgn="auto" latinLnBrk="0" hangingPunct="1">
                        <a:lnSpc>
                          <a:spcPct val="90000"/>
                        </a:lnSpc>
                        <a:spcBef>
                          <a:spcPts val="300"/>
                        </a:spcBef>
                        <a:spcAft>
                          <a:spcPts val="0"/>
                        </a:spcAft>
                        <a:buClrTx/>
                        <a:buSzTx/>
                        <a:buFontTx/>
                        <a:buNone/>
                        <a:tabLst/>
                        <a:defRPr/>
                      </a:pPr>
                      <a:r>
                        <a:rPr lang="en-US" sz="1200" b="1" dirty="0">
                          <a:solidFill>
                            <a:schemeClr val="tx1"/>
                          </a:solidFill>
                          <a:latin typeface="Neutra Text Alt" panose="02000000000000000000" pitchFamily="50" charset="0"/>
                        </a:rPr>
                        <a:t>Cheryl Cort, </a:t>
                      </a:r>
                      <a:r>
                        <a:rPr lang="en-US" sz="1200" b="0" dirty="0">
                          <a:solidFill>
                            <a:schemeClr val="tx1"/>
                          </a:solidFill>
                          <a:latin typeface="Neutra Text Alt" panose="02000000000000000000" pitchFamily="50" charset="0"/>
                        </a:rPr>
                        <a:t>Coalition for </a:t>
                      </a:r>
                      <a:br>
                        <a:rPr lang="en-US" sz="1200" b="0" dirty="0">
                          <a:solidFill>
                            <a:schemeClr val="tx1"/>
                          </a:solidFill>
                          <a:latin typeface="Neutra Text Alt" panose="02000000000000000000" pitchFamily="50" charset="0"/>
                        </a:rPr>
                      </a:br>
                      <a:r>
                        <a:rPr lang="en-US" sz="1200" b="0" dirty="0">
                          <a:solidFill>
                            <a:schemeClr val="tx1"/>
                          </a:solidFill>
                          <a:latin typeface="Neutra Text Alt" panose="02000000000000000000" pitchFamily="50" charset="0"/>
                        </a:rPr>
                        <a:t>Smarter Growth</a:t>
                      </a:r>
                    </a:p>
                  </a:txBody>
                  <a:tcPr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084806"/>
                  </a:ext>
                </a:extLst>
              </a:tr>
              <a:tr h="533746">
                <a:tc>
                  <a:txBody>
                    <a:bodyPr/>
                    <a:lstStyle/>
                    <a:p>
                      <a:pPr>
                        <a:lnSpc>
                          <a:spcPct val="108000"/>
                        </a:lnSpc>
                      </a:pPr>
                      <a:r>
                        <a:rPr lang="en-US" sz="1200" b="1" dirty="0">
                          <a:solidFill>
                            <a:srgbClr val="002B3A"/>
                          </a:solidFill>
                          <a:latin typeface="Neutra Text Alt" panose="02000000000000000000" pitchFamily="50" charset="0"/>
                        </a:rPr>
                        <a:t>ADMIN, COMPLIANCE &amp; PROCUREMENT</a:t>
                      </a:r>
                    </a:p>
                  </a:txBody>
                  <a:tcPr marR="18288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Neutra Text Alt" panose="02000000000000000000" pitchFamily="50" charset="0"/>
                        </a:rPr>
                        <a:t>Enable the District to deploy and administer the increase in infrastructure funding from BIL efficiently and effectively</a:t>
                      </a:r>
                      <a:endParaRPr lang="en-US" sz="1200" b="1" dirty="0">
                        <a:solidFill>
                          <a:schemeClr val="tx1"/>
                        </a:solidFill>
                        <a:latin typeface="Neutra Text Alt" panose="02000000000000000000" pitchFamily="50" charset="0"/>
                      </a:endParaRPr>
                    </a:p>
                  </a:txBody>
                  <a:tcPr marR="22860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US" sz="1200" b="1" dirty="0">
                          <a:solidFill>
                            <a:schemeClr val="tx1"/>
                          </a:solidFill>
                          <a:latin typeface="Neutra Text Alt" panose="02000000000000000000" pitchFamily="50" charset="0"/>
                        </a:rPr>
                        <a:t>George Schutter, </a:t>
                      </a:r>
                      <a:r>
                        <a:rPr lang="en-US" sz="1200" b="0" dirty="0">
                          <a:solidFill>
                            <a:schemeClr val="tx1"/>
                          </a:solidFill>
                          <a:latin typeface="Neutra Text Alt" panose="02000000000000000000" pitchFamily="50" charset="0"/>
                        </a:rPr>
                        <a:t>OCP</a:t>
                      </a:r>
                    </a:p>
                    <a:p>
                      <a:pPr marL="0" marR="0" lvl="0" indent="0" algn="l" defTabSz="914400" rtl="0" eaLnBrk="1" fontAlgn="auto" latinLnBrk="0" hangingPunct="1">
                        <a:lnSpc>
                          <a:spcPct val="90000"/>
                        </a:lnSpc>
                        <a:spcBef>
                          <a:spcPts val="300"/>
                        </a:spcBef>
                        <a:spcAft>
                          <a:spcPts val="0"/>
                        </a:spcAft>
                        <a:buClrTx/>
                        <a:buSzTx/>
                        <a:buFontTx/>
                        <a:buNone/>
                        <a:tabLst/>
                        <a:defRPr/>
                      </a:pPr>
                      <a:r>
                        <a:rPr lang="en-US" sz="1200" b="1" dirty="0">
                          <a:solidFill>
                            <a:schemeClr val="tx1"/>
                          </a:solidFill>
                          <a:latin typeface="Neutra Text Alt" panose="02000000000000000000" pitchFamily="50" charset="0"/>
                        </a:rPr>
                        <a:t>Angel Brunner, </a:t>
                      </a:r>
                      <a:r>
                        <a:rPr lang="en-US" sz="1200" b="0" dirty="0">
                          <a:solidFill>
                            <a:schemeClr val="tx1"/>
                          </a:solidFill>
                          <a:latin typeface="Neutra Text Alt" panose="02000000000000000000" pitchFamily="50" charset="0"/>
                        </a:rPr>
                        <a:t>EB5 Capital</a:t>
                      </a:r>
                    </a:p>
                  </a:txBody>
                  <a:tcPr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8009731"/>
                  </a:ext>
                </a:extLst>
              </a:tr>
              <a:tr h="901846">
                <a:tc>
                  <a:txBody>
                    <a:bodyPr/>
                    <a:lstStyle/>
                    <a:p>
                      <a:pPr>
                        <a:lnSpc>
                          <a:spcPct val="108000"/>
                        </a:lnSpc>
                      </a:pPr>
                      <a:r>
                        <a:rPr lang="en-US" sz="1200" b="1" dirty="0">
                          <a:solidFill>
                            <a:srgbClr val="002B3A"/>
                          </a:solidFill>
                          <a:latin typeface="Neutra Text Alt" panose="02000000000000000000" pitchFamily="50" charset="0"/>
                        </a:rPr>
                        <a:t>WORKFORCE DEVELOPMENT</a:t>
                      </a:r>
                    </a:p>
                  </a:txBody>
                  <a:tcPr marR="18288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Neutra Text Alt" panose="02000000000000000000" pitchFamily="50" charset="0"/>
                        </a:rPr>
                        <a:t>Ensure that District residents of all wards, races, and ages are equipped with the occupational skills, high quality training, and support they need to take advantage of career opportunities created by BIL investments</a:t>
                      </a:r>
                    </a:p>
                  </a:txBody>
                  <a:tcPr marR="228600"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US" sz="1200" b="1" dirty="0">
                          <a:solidFill>
                            <a:schemeClr val="tx1"/>
                          </a:solidFill>
                          <a:latin typeface="Neutra Text Alt" panose="02000000000000000000" pitchFamily="50" charset="0"/>
                        </a:rPr>
                        <a:t>Unique Morris-Hughes, </a:t>
                      </a:r>
                      <a:r>
                        <a:rPr lang="en-US" sz="1200" b="0" dirty="0">
                          <a:solidFill>
                            <a:schemeClr val="tx1"/>
                          </a:solidFill>
                          <a:latin typeface="Neutra Text Alt" panose="02000000000000000000" pitchFamily="50" charset="0"/>
                        </a:rPr>
                        <a:t>DOES</a:t>
                      </a:r>
                    </a:p>
                    <a:p>
                      <a:pPr marL="0" marR="0" lvl="0" indent="0" algn="l" defTabSz="914400" rtl="0" eaLnBrk="1" fontAlgn="auto" latinLnBrk="0" hangingPunct="1">
                        <a:lnSpc>
                          <a:spcPct val="90000"/>
                        </a:lnSpc>
                        <a:spcBef>
                          <a:spcPts val="300"/>
                        </a:spcBef>
                        <a:spcAft>
                          <a:spcPts val="0"/>
                        </a:spcAft>
                        <a:buClrTx/>
                        <a:buSzTx/>
                        <a:buFontTx/>
                        <a:buNone/>
                        <a:tabLst/>
                        <a:defRPr/>
                      </a:pPr>
                      <a:r>
                        <a:rPr lang="en-US" sz="1200" b="1" dirty="0">
                          <a:solidFill>
                            <a:schemeClr val="tx1"/>
                          </a:solidFill>
                          <a:latin typeface="Neutra Text Alt" panose="02000000000000000000" pitchFamily="50" charset="0"/>
                        </a:rPr>
                        <a:t>Dyana Forester, </a:t>
                      </a:r>
                      <a:r>
                        <a:rPr lang="en-US" sz="1200" b="0" dirty="0">
                          <a:solidFill>
                            <a:schemeClr val="tx1"/>
                          </a:solidFill>
                          <a:latin typeface="Neutra Text Alt" panose="02000000000000000000" pitchFamily="50" charset="0"/>
                        </a:rPr>
                        <a:t>AFL-CIO</a:t>
                      </a:r>
                    </a:p>
                  </a:txBody>
                  <a:tcPr marB="9144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579666"/>
                  </a:ext>
                </a:extLst>
              </a:tr>
            </a:tbl>
          </a:graphicData>
        </a:graphic>
      </p:graphicFrame>
      <p:sp>
        <p:nvSpPr>
          <p:cNvPr id="12" name="Freeform: Shape 11">
            <a:extLst>
              <a:ext uri="{FF2B5EF4-FFF2-40B4-BE49-F238E27FC236}">
                <a16:creationId xmlns:a16="http://schemas.microsoft.com/office/drawing/2014/main" id="{6484F781-2812-DEC0-13B3-DA31720A9736}"/>
              </a:ext>
            </a:extLst>
          </p:cNvPr>
          <p:cNvSpPr/>
          <p:nvPr/>
        </p:nvSpPr>
        <p:spPr>
          <a:xfrm>
            <a:off x="5892800" y="344230"/>
            <a:ext cx="3876040" cy="1636970"/>
          </a:xfrm>
          <a:custGeom>
            <a:avLst/>
            <a:gdLst>
              <a:gd name="connsiteX0" fmla="*/ 762000 w 762000"/>
              <a:gd name="connsiteY0" fmla="*/ 304800 h 474859"/>
              <a:gd name="connsiteX1" fmla="*/ 600075 w 762000"/>
              <a:gd name="connsiteY1" fmla="*/ 304800 h 474859"/>
              <a:gd name="connsiteX2" fmla="*/ 600075 w 762000"/>
              <a:gd name="connsiteY2" fmla="*/ 285750 h 474859"/>
              <a:gd name="connsiteX3" fmla="*/ 762000 w 762000"/>
              <a:gd name="connsiteY3" fmla="*/ 285750 h 474859"/>
              <a:gd name="connsiteX4" fmla="*/ 762000 w 762000"/>
              <a:gd name="connsiteY4" fmla="*/ 266700 h 474859"/>
              <a:gd name="connsiteX5" fmla="*/ 733425 w 762000"/>
              <a:gd name="connsiteY5" fmla="*/ 266700 h 474859"/>
              <a:gd name="connsiteX6" fmla="*/ 733425 w 762000"/>
              <a:gd name="connsiteY6" fmla="*/ 169288 h 474859"/>
              <a:gd name="connsiteX7" fmla="*/ 762000 w 762000"/>
              <a:gd name="connsiteY7" fmla="*/ 171450 h 474859"/>
              <a:gd name="connsiteX8" fmla="*/ 762000 w 762000"/>
              <a:gd name="connsiteY8" fmla="*/ 152400 h 474859"/>
              <a:gd name="connsiteX9" fmla="*/ 583511 w 762000"/>
              <a:gd name="connsiteY9" fmla="*/ 0 h 474859"/>
              <a:gd name="connsiteX10" fmla="*/ 559489 w 762000"/>
              <a:gd name="connsiteY10" fmla="*/ 0 h 474859"/>
              <a:gd name="connsiteX11" fmla="*/ 352705 w 762000"/>
              <a:gd name="connsiteY11" fmla="*/ 150194 h 474859"/>
              <a:gd name="connsiteX12" fmla="*/ 202511 w 762000"/>
              <a:gd name="connsiteY12" fmla="*/ 0 h 474859"/>
              <a:gd name="connsiteX13" fmla="*/ 178489 w 762000"/>
              <a:gd name="connsiteY13" fmla="*/ 0 h 474859"/>
              <a:gd name="connsiteX14" fmla="*/ 0 w 762000"/>
              <a:gd name="connsiteY14" fmla="*/ 152400 h 474859"/>
              <a:gd name="connsiteX15" fmla="*/ 0 w 762000"/>
              <a:gd name="connsiteY15" fmla="*/ 171450 h 474859"/>
              <a:gd name="connsiteX16" fmla="*/ 28575 w 762000"/>
              <a:gd name="connsiteY16" fmla="*/ 169288 h 474859"/>
              <a:gd name="connsiteX17" fmla="*/ 28575 w 762000"/>
              <a:gd name="connsiteY17" fmla="*/ 266700 h 474859"/>
              <a:gd name="connsiteX18" fmla="*/ 0 w 762000"/>
              <a:gd name="connsiteY18" fmla="*/ 266700 h 474859"/>
              <a:gd name="connsiteX19" fmla="*/ 0 w 762000"/>
              <a:gd name="connsiteY19" fmla="*/ 285750 h 474859"/>
              <a:gd name="connsiteX20" fmla="*/ 161925 w 762000"/>
              <a:gd name="connsiteY20" fmla="*/ 285750 h 474859"/>
              <a:gd name="connsiteX21" fmla="*/ 161925 w 762000"/>
              <a:gd name="connsiteY21" fmla="*/ 304800 h 474859"/>
              <a:gd name="connsiteX22" fmla="*/ 0 w 762000"/>
              <a:gd name="connsiteY22" fmla="*/ 304800 h 474859"/>
              <a:gd name="connsiteX23" fmla="*/ 0 w 762000"/>
              <a:gd name="connsiteY23" fmla="*/ 323850 h 474859"/>
              <a:gd name="connsiteX24" fmla="*/ 161925 w 762000"/>
              <a:gd name="connsiteY24" fmla="*/ 323850 h 474859"/>
              <a:gd name="connsiteX25" fmla="*/ 161925 w 762000"/>
              <a:gd name="connsiteY25" fmla="*/ 469583 h 474859"/>
              <a:gd name="connsiteX26" fmla="*/ 163830 w 762000"/>
              <a:gd name="connsiteY26" fmla="*/ 470278 h 474859"/>
              <a:gd name="connsiteX27" fmla="*/ 180975 w 762000"/>
              <a:gd name="connsiteY27" fmla="*/ 474850 h 474859"/>
              <a:gd name="connsiteX28" fmla="*/ 180975 w 762000"/>
              <a:gd name="connsiteY28" fmla="*/ 56131 h 474859"/>
              <a:gd name="connsiteX29" fmla="*/ 190414 w 762000"/>
              <a:gd name="connsiteY29" fmla="*/ 32509 h 474859"/>
              <a:gd name="connsiteX30" fmla="*/ 190586 w 762000"/>
              <a:gd name="connsiteY30" fmla="*/ 32509 h 474859"/>
              <a:gd name="connsiteX31" fmla="*/ 200025 w 762000"/>
              <a:gd name="connsiteY31" fmla="*/ 56131 h 474859"/>
              <a:gd name="connsiteX32" fmla="*/ 200025 w 762000"/>
              <a:gd name="connsiteY32" fmla="*/ 473935 h 474859"/>
              <a:gd name="connsiteX33" fmla="*/ 211712 w 762000"/>
              <a:gd name="connsiteY33" fmla="*/ 470316 h 474859"/>
              <a:gd name="connsiteX34" fmla="*/ 219075 w 762000"/>
              <a:gd name="connsiteY34" fmla="*/ 467630 h 474859"/>
              <a:gd name="connsiteX35" fmla="*/ 219075 w 762000"/>
              <a:gd name="connsiteY35" fmla="*/ 323850 h 474859"/>
              <a:gd name="connsiteX36" fmla="*/ 542925 w 762000"/>
              <a:gd name="connsiteY36" fmla="*/ 323850 h 474859"/>
              <a:gd name="connsiteX37" fmla="*/ 542925 w 762000"/>
              <a:gd name="connsiteY37" fmla="*/ 469583 h 474859"/>
              <a:gd name="connsiteX38" fmla="*/ 544830 w 762000"/>
              <a:gd name="connsiteY38" fmla="*/ 470287 h 474859"/>
              <a:gd name="connsiteX39" fmla="*/ 561975 w 762000"/>
              <a:gd name="connsiteY39" fmla="*/ 474859 h 474859"/>
              <a:gd name="connsiteX40" fmla="*/ 561975 w 762000"/>
              <a:gd name="connsiteY40" fmla="*/ 56131 h 474859"/>
              <a:gd name="connsiteX41" fmla="*/ 571414 w 762000"/>
              <a:gd name="connsiteY41" fmla="*/ 32509 h 474859"/>
              <a:gd name="connsiteX42" fmla="*/ 571586 w 762000"/>
              <a:gd name="connsiteY42" fmla="*/ 32509 h 474859"/>
              <a:gd name="connsiteX43" fmla="*/ 581025 w 762000"/>
              <a:gd name="connsiteY43" fmla="*/ 56131 h 474859"/>
              <a:gd name="connsiteX44" fmla="*/ 581025 w 762000"/>
              <a:gd name="connsiteY44" fmla="*/ 473945 h 474859"/>
              <a:gd name="connsiteX45" fmla="*/ 592731 w 762000"/>
              <a:gd name="connsiteY45" fmla="*/ 470316 h 474859"/>
              <a:gd name="connsiteX46" fmla="*/ 600075 w 762000"/>
              <a:gd name="connsiteY46" fmla="*/ 467639 h 474859"/>
              <a:gd name="connsiteX47" fmla="*/ 600075 w 762000"/>
              <a:gd name="connsiteY47" fmla="*/ 323850 h 474859"/>
              <a:gd name="connsiteX48" fmla="*/ 762000 w 762000"/>
              <a:gd name="connsiteY48" fmla="*/ 323850 h 474859"/>
              <a:gd name="connsiteX49" fmla="*/ 657225 w 762000"/>
              <a:gd name="connsiteY49" fmla="*/ 141665 h 474859"/>
              <a:gd name="connsiteX50" fmla="*/ 714375 w 762000"/>
              <a:gd name="connsiteY50" fmla="*/ 165735 h 474859"/>
              <a:gd name="connsiteX51" fmla="*/ 714375 w 762000"/>
              <a:gd name="connsiteY51" fmla="*/ 266700 h 474859"/>
              <a:gd name="connsiteX52" fmla="*/ 657225 w 762000"/>
              <a:gd name="connsiteY52" fmla="*/ 266700 h 474859"/>
              <a:gd name="connsiteX53" fmla="*/ 600075 w 762000"/>
              <a:gd name="connsiteY53" fmla="*/ 88325 h 474859"/>
              <a:gd name="connsiteX54" fmla="*/ 638175 w 762000"/>
              <a:gd name="connsiteY54" fmla="*/ 128178 h 474859"/>
              <a:gd name="connsiteX55" fmla="*/ 638175 w 762000"/>
              <a:gd name="connsiteY55" fmla="*/ 266700 h 474859"/>
              <a:gd name="connsiteX56" fmla="*/ 600075 w 762000"/>
              <a:gd name="connsiteY56" fmla="*/ 266700 h 474859"/>
              <a:gd name="connsiteX57" fmla="*/ 104775 w 762000"/>
              <a:gd name="connsiteY57" fmla="*/ 266700 h 474859"/>
              <a:gd name="connsiteX58" fmla="*/ 47625 w 762000"/>
              <a:gd name="connsiteY58" fmla="*/ 266700 h 474859"/>
              <a:gd name="connsiteX59" fmla="*/ 47625 w 762000"/>
              <a:gd name="connsiteY59" fmla="*/ 165735 h 474859"/>
              <a:gd name="connsiteX60" fmla="*/ 104775 w 762000"/>
              <a:gd name="connsiteY60" fmla="*/ 141713 h 474859"/>
              <a:gd name="connsiteX61" fmla="*/ 161925 w 762000"/>
              <a:gd name="connsiteY61" fmla="*/ 266700 h 474859"/>
              <a:gd name="connsiteX62" fmla="*/ 123825 w 762000"/>
              <a:gd name="connsiteY62" fmla="*/ 266700 h 474859"/>
              <a:gd name="connsiteX63" fmla="*/ 123825 w 762000"/>
              <a:gd name="connsiteY63" fmla="*/ 128187 h 474859"/>
              <a:gd name="connsiteX64" fmla="*/ 161925 w 762000"/>
              <a:gd name="connsiteY64" fmla="*/ 88335 h 474859"/>
              <a:gd name="connsiteX65" fmla="*/ 428625 w 762000"/>
              <a:gd name="connsiteY65" fmla="*/ 165735 h 474859"/>
              <a:gd name="connsiteX66" fmla="*/ 485775 w 762000"/>
              <a:gd name="connsiteY66" fmla="*/ 141713 h 474859"/>
              <a:gd name="connsiteX67" fmla="*/ 485775 w 762000"/>
              <a:gd name="connsiteY67" fmla="*/ 266700 h 474859"/>
              <a:gd name="connsiteX68" fmla="*/ 428625 w 762000"/>
              <a:gd name="connsiteY68" fmla="*/ 266700 h 474859"/>
              <a:gd name="connsiteX69" fmla="*/ 352425 w 762000"/>
              <a:gd name="connsiteY69" fmla="*/ 169335 h 474859"/>
              <a:gd name="connsiteX70" fmla="*/ 409575 w 762000"/>
              <a:gd name="connsiteY70" fmla="*/ 169335 h 474859"/>
              <a:gd name="connsiteX71" fmla="*/ 409575 w 762000"/>
              <a:gd name="connsiteY71" fmla="*/ 266700 h 474859"/>
              <a:gd name="connsiteX72" fmla="*/ 352425 w 762000"/>
              <a:gd name="connsiteY72" fmla="*/ 266700 h 474859"/>
              <a:gd name="connsiteX73" fmla="*/ 276225 w 762000"/>
              <a:gd name="connsiteY73" fmla="*/ 141713 h 474859"/>
              <a:gd name="connsiteX74" fmla="*/ 333375 w 762000"/>
              <a:gd name="connsiteY74" fmla="*/ 165735 h 474859"/>
              <a:gd name="connsiteX75" fmla="*/ 333375 w 762000"/>
              <a:gd name="connsiteY75" fmla="*/ 266700 h 474859"/>
              <a:gd name="connsiteX76" fmla="*/ 276225 w 762000"/>
              <a:gd name="connsiteY76" fmla="*/ 266700 h 474859"/>
              <a:gd name="connsiteX77" fmla="*/ 219075 w 762000"/>
              <a:gd name="connsiteY77" fmla="*/ 88373 h 474859"/>
              <a:gd name="connsiteX78" fmla="*/ 257175 w 762000"/>
              <a:gd name="connsiteY78" fmla="*/ 128226 h 474859"/>
              <a:gd name="connsiteX79" fmla="*/ 257175 w 762000"/>
              <a:gd name="connsiteY79" fmla="*/ 266700 h 474859"/>
              <a:gd name="connsiteX80" fmla="*/ 219075 w 762000"/>
              <a:gd name="connsiteY80" fmla="*/ 266700 h 474859"/>
              <a:gd name="connsiteX81" fmla="*/ 542925 w 762000"/>
              <a:gd name="connsiteY81" fmla="*/ 304800 h 474859"/>
              <a:gd name="connsiteX82" fmla="*/ 219075 w 762000"/>
              <a:gd name="connsiteY82" fmla="*/ 304800 h 474859"/>
              <a:gd name="connsiteX83" fmla="*/ 219075 w 762000"/>
              <a:gd name="connsiteY83" fmla="*/ 285750 h 474859"/>
              <a:gd name="connsiteX84" fmla="*/ 542925 w 762000"/>
              <a:gd name="connsiteY84" fmla="*/ 285750 h 474859"/>
              <a:gd name="connsiteX85" fmla="*/ 542925 w 762000"/>
              <a:gd name="connsiteY85" fmla="*/ 266700 h 474859"/>
              <a:gd name="connsiteX86" fmla="*/ 504825 w 762000"/>
              <a:gd name="connsiteY86" fmla="*/ 266700 h 474859"/>
              <a:gd name="connsiteX87" fmla="*/ 504825 w 762000"/>
              <a:gd name="connsiteY87" fmla="*/ 128187 h 474859"/>
              <a:gd name="connsiteX88" fmla="*/ 542925 w 762000"/>
              <a:gd name="connsiteY88" fmla="*/ 88335 h 47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62000" h="474859">
                <a:moveTo>
                  <a:pt x="762000" y="304800"/>
                </a:moveTo>
                <a:lnTo>
                  <a:pt x="600075" y="304800"/>
                </a:lnTo>
                <a:lnTo>
                  <a:pt x="600075" y="285750"/>
                </a:lnTo>
                <a:lnTo>
                  <a:pt x="762000" y="285750"/>
                </a:lnTo>
                <a:lnTo>
                  <a:pt x="762000" y="266700"/>
                </a:lnTo>
                <a:lnTo>
                  <a:pt x="733425" y="266700"/>
                </a:lnTo>
                <a:lnTo>
                  <a:pt x="733425" y="169288"/>
                </a:lnTo>
                <a:cubicBezTo>
                  <a:pt x="742886" y="170689"/>
                  <a:pt x="752436" y="171412"/>
                  <a:pt x="762000" y="171450"/>
                </a:cubicBezTo>
                <a:lnTo>
                  <a:pt x="762000" y="152400"/>
                </a:lnTo>
                <a:cubicBezTo>
                  <a:pt x="673180" y="152247"/>
                  <a:pt x="597582" y="87698"/>
                  <a:pt x="583511" y="0"/>
                </a:cubicBezTo>
                <a:lnTo>
                  <a:pt x="559489" y="0"/>
                </a:lnTo>
                <a:cubicBezTo>
                  <a:pt x="543862" y="98577"/>
                  <a:pt x="451281" y="165821"/>
                  <a:pt x="352705" y="150194"/>
                </a:cubicBezTo>
                <a:cubicBezTo>
                  <a:pt x="275397" y="137938"/>
                  <a:pt x="214766" y="77308"/>
                  <a:pt x="202511" y="0"/>
                </a:cubicBezTo>
                <a:lnTo>
                  <a:pt x="178489" y="0"/>
                </a:lnTo>
                <a:cubicBezTo>
                  <a:pt x="164418" y="87698"/>
                  <a:pt x="88820" y="152247"/>
                  <a:pt x="0" y="152400"/>
                </a:cubicBezTo>
                <a:lnTo>
                  <a:pt x="0" y="171450"/>
                </a:lnTo>
                <a:cubicBezTo>
                  <a:pt x="9564" y="171412"/>
                  <a:pt x="19114" y="170689"/>
                  <a:pt x="28575" y="169288"/>
                </a:cubicBezTo>
                <a:lnTo>
                  <a:pt x="28575" y="266700"/>
                </a:lnTo>
                <a:lnTo>
                  <a:pt x="0" y="266700"/>
                </a:lnTo>
                <a:lnTo>
                  <a:pt x="0" y="285750"/>
                </a:lnTo>
                <a:lnTo>
                  <a:pt x="161925" y="285750"/>
                </a:lnTo>
                <a:lnTo>
                  <a:pt x="161925" y="304800"/>
                </a:lnTo>
                <a:lnTo>
                  <a:pt x="0" y="304800"/>
                </a:lnTo>
                <a:lnTo>
                  <a:pt x="0" y="323850"/>
                </a:lnTo>
                <a:lnTo>
                  <a:pt x="161925" y="323850"/>
                </a:lnTo>
                <a:lnTo>
                  <a:pt x="161925" y="469583"/>
                </a:lnTo>
                <a:cubicBezTo>
                  <a:pt x="162554" y="469840"/>
                  <a:pt x="163211" y="470011"/>
                  <a:pt x="163830" y="470278"/>
                </a:cubicBezTo>
                <a:cubicBezTo>
                  <a:pt x="169387" y="472342"/>
                  <a:pt x="175128" y="473873"/>
                  <a:pt x="180975" y="474850"/>
                </a:cubicBezTo>
                <a:lnTo>
                  <a:pt x="180975" y="56131"/>
                </a:lnTo>
                <a:cubicBezTo>
                  <a:pt x="184627" y="48468"/>
                  <a:pt x="187780" y="40577"/>
                  <a:pt x="190414" y="32509"/>
                </a:cubicBezTo>
                <a:cubicBezTo>
                  <a:pt x="190414" y="32366"/>
                  <a:pt x="190538" y="32366"/>
                  <a:pt x="190586" y="32509"/>
                </a:cubicBezTo>
                <a:cubicBezTo>
                  <a:pt x="193220" y="40577"/>
                  <a:pt x="196373" y="48468"/>
                  <a:pt x="200025" y="56131"/>
                </a:cubicBezTo>
                <a:lnTo>
                  <a:pt x="200025" y="473935"/>
                </a:lnTo>
                <a:cubicBezTo>
                  <a:pt x="203992" y="472974"/>
                  <a:pt x="207896" y="471766"/>
                  <a:pt x="211712" y="470316"/>
                </a:cubicBezTo>
                <a:cubicBezTo>
                  <a:pt x="214122" y="469306"/>
                  <a:pt x="216627" y="468535"/>
                  <a:pt x="219075" y="467630"/>
                </a:cubicBezTo>
                <a:lnTo>
                  <a:pt x="219075" y="323850"/>
                </a:lnTo>
                <a:lnTo>
                  <a:pt x="542925" y="323850"/>
                </a:lnTo>
                <a:lnTo>
                  <a:pt x="542925" y="469583"/>
                </a:lnTo>
                <a:cubicBezTo>
                  <a:pt x="543563" y="469840"/>
                  <a:pt x="544220" y="470021"/>
                  <a:pt x="544830" y="470287"/>
                </a:cubicBezTo>
                <a:cubicBezTo>
                  <a:pt x="550388" y="472350"/>
                  <a:pt x="556129" y="473880"/>
                  <a:pt x="561975" y="474859"/>
                </a:cubicBezTo>
                <a:lnTo>
                  <a:pt x="561975" y="56131"/>
                </a:lnTo>
                <a:cubicBezTo>
                  <a:pt x="565627" y="48468"/>
                  <a:pt x="568780" y="40577"/>
                  <a:pt x="571414" y="32509"/>
                </a:cubicBezTo>
                <a:cubicBezTo>
                  <a:pt x="571414" y="32366"/>
                  <a:pt x="571538" y="32366"/>
                  <a:pt x="571586" y="32509"/>
                </a:cubicBezTo>
                <a:cubicBezTo>
                  <a:pt x="574220" y="40577"/>
                  <a:pt x="577373" y="48468"/>
                  <a:pt x="581025" y="56131"/>
                </a:cubicBezTo>
                <a:lnTo>
                  <a:pt x="581025" y="473945"/>
                </a:lnTo>
                <a:cubicBezTo>
                  <a:pt x="585000" y="472985"/>
                  <a:pt x="588910" y="471773"/>
                  <a:pt x="592731" y="470316"/>
                </a:cubicBezTo>
                <a:cubicBezTo>
                  <a:pt x="595132" y="469306"/>
                  <a:pt x="597627" y="468535"/>
                  <a:pt x="600075" y="467639"/>
                </a:cubicBezTo>
                <a:lnTo>
                  <a:pt x="600075" y="323850"/>
                </a:lnTo>
                <a:lnTo>
                  <a:pt x="762000" y="323850"/>
                </a:lnTo>
                <a:close/>
                <a:moveTo>
                  <a:pt x="657225" y="141665"/>
                </a:moveTo>
                <a:cubicBezTo>
                  <a:pt x="674900" y="152627"/>
                  <a:pt x="694184" y="160749"/>
                  <a:pt x="714375" y="165735"/>
                </a:cubicBezTo>
                <a:lnTo>
                  <a:pt x="714375" y="266700"/>
                </a:lnTo>
                <a:lnTo>
                  <a:pt x="657225" y="266700"/>
                </a:lnTo>
                <a:close/>
                <a:moveTo>
                  <a:pt x="600075" y="88325"/>
                </a:moveTo>
                <a:cubicBezTo>
                  <a:pt x="610902" y="103281"/>
                  <a:pt x="623721" y="116689"/>
                  <a:pt x="638175" y="128178"/>
                </a:cubicBezTo>
                <a:lnTo>
                  <a:pt x="638175" y="266700"/>
                </a:lnTo>
                <a:lnTo>
                  <a:pt x="600075" y="266700"/>
                </a:lnTo>
                <a:close/>
                <a:moveTo>
                  <a:pt x="104775" y="266700"/>
                </a:moveTo>
                <a:lnTo>
                  <a:pt x="47625" y="266700"/>
                </a:lnTo>
                <a:lnTo>
                  <a:pt x="47625" y="165735"/>
                </a:lnTo>
                <a:cubicBezTo>
                  <a:pt x="67813" y="160763"/>
                  <a:pt x="87098" y="152657"/>
                  <a:pt x="104775" y="141713"/>
                </a:cubicBezTo>
                <a:close/>
                <a:moveTo>
                  <a:pt x="161925" y="266700"/>
                </a:moveTo>
                <a:lnTo>
                  <a:pt x="123825" y="266700"/>
                </a:lnTo>
                <a:lnTo>
                  <a:pt x="123825" y="128187"/>
                </a:lnTo>
                <a:cubicBezTo>
                  <a:pt x="138279" y="116698"/>
                  <a:pt x="151098" y="103291"/>
                  <a:pt x="161925" y="88335"/>
                </a:cubicBezTo>
                <a:close/>
                <a:moveTo>
                  <a:pt x="428625" y="165735"/>
                </a:moveTo>
                <a:cubicBezTo>
                  <a:pt x="448813" y="160763"/>
                  <a:pt x="468098" y="152657"/>
                  <a:pt x="485775" y="141713"/>
                </a:cubicBezTo>
                <a:lnTo>
                  <a:pt x="485775" y="266700"/>
                </a:lnTo>
                <a:lnTo>
                  <a:pt x="428625" y="266700"/>
                </a:lnTo>
                <a:close/>
                <a:moveTo>
                  <a:pt x="352425" y="169335"/>
                </a:moveTo>
                <a:cubicBezTo>
                  <a:pt x="371365" y="172219"/>
                  <a:pt x="390635" y="172219"/>
                  <a:pt x="409575" y="169335"/>
                </a:cubicBezTo>
                <a:lnTo>
                  <a:pt x="409575" y="266700"/>
                </a:lnTo>
                <a:lnTo>
                  <a:pt x="352425" y="266700"/>
                </a:lnTo>
                <a:close/>
                <a:moveTo>
                  <a:pt x="276225" y="141713"/>
                </a:moveTo>
                <a:cubicBezTo>
                  <a:pt x="293902" y="152657"/>
                  <a:pt x="313187" y="160763"/>
                  <a:pt x="333375" y="165735"/>
                </a:cubicBezTo>
                <a:lnTo>
                  <a:pt x="333375" y="266700"/>
                </a:lnTo>
                <a:lnTo>
                  <a:pt x="276225" y="266700"/>
                </a:lnTo>
                <a:close/>
                <a:moveTo>
                  <a:pt x="219075" y="88373"/>
                </a:moveTo>
                <a:cubicBezTo>
                  <a:pt x="229902" y="103329"/>
                  <a:pt x="242721" y="116736"/>
                  <a:pt x="257175" y="128226"/>
                </a:cubicBezTo>
                <a:lnTo>
                  <a:pt x="257175" y="266700"/>
                </a:lnTo>
                <a:lnTo>
                  <a:pt x="219075" y="266700"/>
                </a:lnTo>
                <a:close/>
                <a:moveTo>
                  <a:pt x="542925" y="304800"/>
                </a:moveTo>
                <a:lnTo>
                  <a:pt x="219075" y="304800"/>
                </a:lnTo>
                <a:lnTo>
                  <a:pt x="219075" y="285750"/>
                </a:lnTo>
                <a:lnTo>
                  <a:pt x="542925" y="285750"/>
                </a:lnTo>
                <a:close/>
                <a:moveTo>
                  <a:pt x="542925" y="266700"/>
                </a:moveTo>
                <a:lnTo>
                  <a:pt x="504825" y="266700"/>
                </a:lnTo>
                <a:lnTo>
                  <a:pt x="504825" y="128187"/>
                </a:lnTo>
                <a:cubicBezTo>
                  <a:pt x="519279" y="116698"/>
                  <a:pt x="532098" y="103291"/>
                  <a:pt x="542925" y="88335"/>
                </a:cubicBezTo>
                <a:close/>
              </a:path>
            </a:pathLst>
          </a:custGeom>
          <a:solidFill>
            <a:srgbClr val="F2F2F2"/>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51160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B3A"/>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E946FE8-A1DA-038E-A9DF-0F7502D411E2}"/>
              </a:ext>
            </a:extLst>
          </p:cNvPr>
          <p:cNvSpPr/>
          <p:nvPr/>
        </p:nvSpPr>
        <p:spPr>
          <a:xfrm>
            <a:off x="4773" y="-50800"/>
            <a:ext cx="12187227" cy="3628013"/>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 name="Title 4">
            <a:extLst>
              <a:ext uri="{FF2B5EF4-FFF2-40B4-BE49-F238E27FC236}">
                <a16:creationId xmlns:a16="http://schemas.microsoft.com/office/drawing/2014/main" id="{5EDAB166-8E8E-40C4-8C73-044EE3D79011}"/>
              </a:ext>
            </a:extLst>
          </p:cNvPr>
          <p:cNvSpPr>
            <a:spLocks noGrp="1"/>
          </p:cNvSpPr>
          <p:nvPr>
            <p:ph type="title"/>
          </p:nvPr>
        </p:nvSpPr>
        <p:spPr>
          <a:xfrm>
            <a:off x="227755" y="122966"/>
            <a:ext cx="11082528" cy="731520"/>
          </a:xfrm>
        </p:spPr>
        <p:txBody>
          <a:bodyPr vert="horz"/>
          <a:lstStyle/>
          <a:p>
            <a:r>
              <a:rPr lang="en-US" sz="3200" dirty="0">
                <a:latin typeface="+mn-lt"/>
              </a:rPr>
              <a:t>Task Force Timeline</a:t>
            </a:r>
          </a:p>
        </p:txBody>
      </p:sp>
      <p:grpSp>
        <p:nvGrpSpPr>
          <p:cNvPr id="22" name="Group 21">
            <a:extLst>
              <a:ext uri="{FF2B5EF4-FFF2-40B4-BE49-F238E27FC236}">
                <a16:creationId xmlns:a16="http://schemas.microsoft.com/office/drawing/2014/main" id="{64C36FC9-4484-FD61-6A97-1DEA426A916A}"/>
              </a:ext>
            </a:extLst>
          </p:cNvPr>
          <p:cNvGrpSpPr/>
          <p:nvPr/>
        </p:nvGrpSpPr>
        <p:grpSpPr>
          <a:xfrm>
            <a:off x="0" y="1489904"/>
            <a:ext cx="9553009" cy="1849081"/>
            <a:chOff x="4328160" y="459273"/>
            <a:chExt cx="7616792" cy="1187429"/>
          </a:xfrm>
        </p:grpSpPr>
        <p:sp>
          <p:nvSpPr>
            <p:cNvPr id="23" name="Arrow: Right 22">
              <a:extLst>
                <a:ext uri="{FF2B5EF4-FFF2-40B4-BE49-F238E27FC236}">
                  <a16:creationId xmlns:a16="http://schemas.microsoft.com/office/drawing/2014/main" id="{5683273C-51ED-418A-B7CF-F00FA848F1B6}"/>
                </a:ext>
              </a:extLst>
            </p:cNvPr>
            <p:cNvSpPr/>
            <p:nvPr/>
          </p:nvSpPr>
          <p:spPr>
            <a:xfrm>
              <a:off x="4328160" y="818147"/>
              <a:ext cx="7616792" cy="509228"/>
            </a:xfrm>
            <a:prstGeom prst="rightArrow">
              <a:avLst/>
            </a:prstGeom>
            <a:solidFill>
              <a:srgbClr val="097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Oval 23">
              <a:extLst>
                <a:ext uri="{FF2B5EF4-FFF2-40B4-BE49-F238E27FC236}">
                  <a16:creationId xmlns:a16="http://schemas.microsoft.com/office/drawing/2014/main" id="{B16EA331-F95A-B843-3E1C-A49BF7F28E37}"/>
                </a:ext>
              </a:extLst>
            </p:cNvPr>
            <p:cNvSpPr/>
            <p:nvPr/>
          </p:nvSpPr>
          <p:spPr>
            <a:xfrm>
              <a:off x="5117893" y="987136"/>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5" name="TextBox 4">
              <a:extLst>
                <a:ext uri="{FF2B5EF4-FFF2-40B4-BE49-F238E27FC236}">
                  <a16:creationId xmlns:a16="http://schemas.microsoft.com/office/drawing/2014/main" id="{EAA10645-7698-6685-3493-600BD1C47D91}"/>
                </a:ext>
              </a:extLst>
            </p:cNvPr>
            <p:cNvSpPr txBox="1"/>
            <p:nvPr/>
          </p:nvSpPr>
          <p:spPr>
            <a:xfrm>
              <a:off x="4331966" y="1246469"/>
              <a:ext cx="1592120" cy="40023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02B3A"/>
                  </a:solidFill>
                  <a:latin typeface="Neutra Text Alt"/>
                </a:rPr>
                <a:t>MARCH 2022 </a:t>
              </a:r>
              <a:endParaRPr lang="en-US" sz="1100" b="1" dirty="0">
                <a:solidFill>
                  <a:srgbClr val="002B3A"/>
                </a:solidFill>
                <a:latin typeface="Neutra Text Alt" panose="02000000000000000000" pitchFamily="50" charset="0"/>
              </a:endParaRPr>
            </a:p>
            <a:p>
              <a:pPr algn="ctr"/>
              <a:r>
                <a:rPr lang="en-US" sz="1100" dirty="0">
                  <a:latin typeface="Neutra Text Alt"/>
                </a:rPr>
                <a:t>Task Force chartered by Mayor Bowser</a:t>
              </a:r>
            </a:p>
          </p:txBody>
        </p:sp>
        <p:sp>
          <p:nvSpPr>
            <p:cNvPr id="26" name="Oval 25">
              <a:extLst>
                <a:ext uri="{FF2B5EF4-FFF2-40B4-BE49-F238E27FC236}">
                  <a16:creationId xmlns:a16="http://schemas.microsoft.com/office/drawing/2014/main" id="{F9FD4767-41E8-A644-F306-23439F5D3519}"/>
                </a:ext>
              </a:extLst>
            </p:cNvPr>
            <p:cNvSpPr/>
            <p:nvPr/>
          </p:nvSpPr>
          <p:spPr>
            <a:xfrm>
              <a:off x="9525912" y="995161"/>
              <a:ext cx="164592" cy="1645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TextBox 6">
              <a:extLst>
                <a:ext uri="{FF2B5EF4-FFF2-40B4-BE49-F238E27FC236}">
                  <a16:creationId xmlns:a16="http://schemas.microsoft.com/office/drawing/2014/main" id="{B163BAED-4258-2111-EE27-9581B23A1EB7}"/>
                </a:ext>
              </a:extLst>
            </p:cNvPr>
            <p:cNvSpPr txBox="1"/>
            <p:nvPr/>
          </p:nvSpPr>
          <p:spPr>
            <a:xfrm>
              <a:off x="8571494" y="1248896"/>
              <a:ext cx="1908834" cy="3854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02B3A"/>
                  </a:solidFill>
                  <a:latin typeface="Neutra Text Alt" panose="02000000000000000000" pitchFamily="50" charset="0"/>
                </a:rPr>
                <a:t>NOVEMBER 2022 </a:t>
              </a:r>
            </a:p>
            <a:p>
              <a:pPr algn="ctr"/>
              <a:r>
                <a:rPr lang="en-US" sz="1100" dirty="0">
                  <a:latin typeface="Neutra Text Alt" panose="02000000000000000000" pitchFamily="50" charset="0"/>
                </a:rPr>
                <a:t>Recommendations highlighted by Mayor Bowser</a:t>
              </a:r>
            </a:p>
          </p:txBody>
        </p:sp>
        <p:grpSp>
          <p:nvGrpSpPr>
            <p:cNvPr id="28" name="Group 27">
              <a:extLst>
                <a:ext uri="{FF2B5EF4-FFF2-40B4-BE49-F238E27FC236}">
                  <a16:creationId xmlns:a16="http://schemas.microsoft.com/office/drawing/2014/main" id="{E969EDFA-25B3-CD97-147E-CF5A0305ED47}"/>
                </a:ext>
              </a:extLst>
            </p:cNvPr>
            <p:cNvGrpSpPr/>
            <p:nvPr/>
          </p:nvGrpSpPr>
          <p:grpSpPr>
            <a:xfrm>
              <a:off x="6290275" y="987136"/>
              <a:ext cx="5360953" cy="172617"/>
              <a:chOff x="6395050" y="968086"/>
              <a:chExt cx="5360953" cy="172617"/>
            </a:xfrm>
          </p:grpSpPr>
          <p:sp>
            <p:nvSpPr>
              <p:cNvPr id="33" name="Oval 32">
                <a:extLst>
                  <a:ext uri="{FF2B5EF4-FFF2-40B4-BE49-F238E27FC236}">
                    <a16:creationId xmlns:a16="http://schemas.microsoft.com/office/drawing/2014/main" id="{A7713F2B-6AC5-7603-BD2A-6308203A76A8}"/>
                  </a:ext>
                </a:extLst>
              </p:cNvPr>
              <p:cNvSpPr/>
              <p:nvPr/>
            </p:nvSpPr>
            <p:spPr>
              <a:xfrm>
                <a:off x="6395050" y="968086"/>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Rectangle 33">
                <a:extLst>
                  <a:ext uri="{FF2B5EF4-FFF2-40B4-BE49-F238E27FC236}">
                    <a16:creationId xmlns:a16="http://schemas.microsoft.com/office/drawing/2014/main" id="{84CAE2DC-D835-F1EA-BCD7-A659132D06BD}"/>
                  </a:ext>
                </a:extLst>
              </p:cNvPr>
              <p:cNvSpPr/>
              <p:nvPr/>
            </p:nvSpPr>
            <p:spPr>
              <a:xfrm>
                <a:off x="10955664" y="968086"/>
                <a:ext cx="800339" cy="172617"/>
              </a:xfrm>
              <a:prstGeom prst="rect">
                <a:avLst/>
              </a:prstGeom>
              <a:pattFill prst="dkVert">
                <a:fgClr>
                  <a:srgbClr val="002B3A"/>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29" name="TextBox 8">
              <a:extLst>
                <a:ext uri="{FF2B5EF4-FFF2-40B4-BE49-F238E27FC236}">
                  <a16:creationId xmlns:a16="http://schemas.microsoft.com/office/drawing/2014/main" id="{0BE15C8F-6C72-BE73-1DDC-934998348147}"/>
                </a:ext>
              </a:extLst>
            </p:cNvPr>
            <p:cNvSpPr txBox="1"/>
            <p:nvPr/>
          </p:nvSpPr>
          <p:spPr>
            <a:xfrm>
              <a:off x="5870946" y="459273"/>
              <a:ext cx="3056960" cy="3854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02B3A"/>
                  </a:solidFill>
                  <a:latin typeface="Neutra Text Alt" panose="02000000000000000000" pitchFamily="50" charset="0"/>
                </a:rPr>
                <a:t>APRIL-AUGUST 2022</a:t>
              </a:r>
            </a:p>
            <a:p>
              <a:pPr algn="ctr"/>
              <a:r>
                <a:rPr lang="en-US" sz="1100" dirty="0">
                  <a:latin typeface="Neutra Text Alt" panose="02000000000000000000" pitchFamily="50" charset="0"/>
                </a:rPr>
                <a:t>Sub-committees of public-sector and private-sector representatives met to develop recommended priorities</a:t>
              </a:r>
            </a:p>
          </p:txBody>
        </p:sp>
        <p:sp>
          <p:nvSpPr>
            <p:cNvPr id="30" name="Oval 29">
              <a:extLst>
                <a:ext uri="{FF2B5EF4-FFF2-40B4-BE49-F238E27FC236}">
                  <a16:creationId xmlns:a16="http://schemas.microsoft.com/office/drawing/2014/main" id="{A173EE69-2B99-CEA4-2F1E-787A17EC1431}"/>
                </a:ext>
              </a:extLst>
            </p:cNvPr>
            <p:cNvSpPr/>
            <p:nvPr/>
          </p:nvSpPr>
          <p:spPr>
            <a:xfrm>
              <a:off x="10771484" y="992385"/>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TextBox 10">
              <a:extLst>
                <a:ext uri="{FF2B5EF4-FFF2-40B4-BE49-F238E27FC236}">
                  <a16:creationId xmlns:a16="http://schemas.microsoft.com/office/drawing/2014/main" id="{AD15D7BE-7B61-6135-051D-374A43E30FB5}"/>
                </a:ext>
              </a:extLst>
            </p:cNvPr>
            <p:cNvSpPr txBox="1"/>
            <p:nvPr/>
          </p:nvSpPr>
          <p:spPr>
            <a:xfrm>
              <a:off x="9918676" y="528186"/>
              <a:ext cx="1864425" cy="3854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002B3A"/>
                  </a:solidFill>
                  <a:latin typeface="Neutra Text Alt" panose="02000000000000000000" pitchFamily="50" charset="0"/>
                </a:rPr>
                <a:t>MARCH 2023</a:t>
              </a:r>
            </a:p>
            <a:p>
              <a:pPr algn="ctr"/>
              <a:r>
                <a:rPr lang="en-US" sz="1100" dirty="0">
                  <a:latin typeface="Neutra Text Alt" panose="02000000000000000000" pitchFamily="50" charset="0"/>
                </a:rPr>
                <a:t>Implementation updates from District agencies</a:t>
              </a:r>
            </a:p>
          </p:txBody>
        </p:sp>
      </p:grpSp>
      <p:pic>
        <p:nvPicPr>
          <p:cNvPr id="73" name="Graphic 72" descr="Line arrow: Counter-clockwise curve outline">
            <a:extLst>
              <a:ext uri="{FF2B5EF4-FFF2-40B4-BE49-F238E27FC236}">
                <a16:creationId xmlns:a16="http://schemas.microsoft.com/office/drawing/2014/main" id="{AABDC948-3E20-9032-2EB5-82924B6E25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255414">
            <a:off x="6320731" y="943842"/>
            <a:ext cx="1381831" cy="1381799"/>
          </a:xfrm>
          <a:prstGeom prst="rect">
            <a:avLst/>
          </a:prstGeom>
        </p:spPr>
      </p:pic>
      <p:sp>
        <p:nvSpPr>
          <p:cNvPr id="79" name="TextBox 78">
            <a:extLst>
              <a:ext uri="{FF2B5EF4-FFF2-40B4-BE49-F238E27FC236}">
                <a16:creationId xmlns:a16="http://schemas.microsoft.com/office/drawing/2014/main" id="{9EC7414A-14D9-9877-178B-7735C6135B84}"/>
              </a:ext>
            </a:extLst>
          </p:cNvPr>
          <p:cNvSpPr txBox="1"/>
          <p:nvPr/>
        </p:nvSpPr>
        <p:spPr>
          <a:xfrm rot="21131392">
            <a:off x="7299679" y="569386"/>
            <a:ext cx="2763520" cy="736165"/>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dirty="0">
                <a:solidFill>
                  <a:srgbClr val="FF0000"/>
                </a:solidFill>
              </a:rPr>
              <a:t>DC Build Back Better Infrastructure Task Force</a:t>
            </a:r>
            <a:br>
              <a:rPr lang="en-US" sz="1600" dirty="0">
                <a:solidFill>
                  <a:srgbClr val="FF0000"/>
                </a:solidFill>
              </a:rPr>
            </a:br>
            <a:r>
              <a:rPr lang="en-US" sz="1600" dirty="0">
                <a:solidFill>
                  <a:srgbClr val="FF0000"/>
                </a:solidFill>
              </a:rPr>
              <a:t> Report Released!</a:t>
            </a:r>
          </a:p>
        </p:txBody>
      </p:sp>
      <p:sp>
        <p:nvSpPr>
          <p:cNvPr id="84" name="TextBox 83">
            <a:extLst>
              <a:ext uri="{FF2B5EF4-FFF2-40B4-BE49-F238E27FC236}">
                <a16:creationId xmlns:a16="http://schemas.microsoft.com/office/drawing/2014/main" id="{0257937B-F856-E712-739E-251081B89E62}"/>
              </a:ext>
            </a:extLst>
          </p:cNvPr>
          <p:cNvSpPr txBox="1"/>
          <p:nvPr/>
        </p:nvSpPr>
        <p:spPr>
          <a:xfrm>
            <a:off x="130029" y="5983794"/>
            <a:ext cx="11809125" cy="874206"/>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400" dirty="0">
                <a:solidFill>
                  <a:schemeClr val="bg1"/>
                </a:solidFill>
                <a:latin typeface="Neutra Text Alt" panose="02000000000000000000" pitchFamily="50" charset="0"/>
              </a:rPr>
              <a:t>On May 18, 2022, </a:t>
            </a:r>
            <a:r>
              <a:rPr lang="en-US" sz="1400" b="0" i="0" dirty="0">
                <a:solidFill>
                  <a:schemeClr val="bg1"/>
                </a:solidFill>
                <a:effectLst/>
                <a:latin typeface="Neutra Text Alt" panose="02000000000000000000" pitchFamily="50" charset="0"/>
              </a:rPr>
              <a:t>Mayor Bowser was joined by White House Infrastructure Implementation Coordinator Mitch Landrieu, as well as members of the DC Build Back Better Infrastructure Task Force, community leaders, and local and federal government officials for a tour of transformative projects focused on making DC more connected, equitable, and sustainable. </a:t>
            </a:r>
            <a:r>
              <a:rPr lang="en-US" sz="1400" dirty="0">
                <a:solidFill>
                  <a:schemeClr val="bg1"/>
                </a:solidFill>
                <a:latin typeface="Neutra Text Alt" panose="02000000000000000000" pitchFamily="50" charset="0"/>
              </a:rPr>
              <a:t> </a:t>
            </a:r>
          </a:p>
        </p:txBody>
      </p:sp>
      <p:sp>
        <p:nvSpPr>
          <p:cNvPr id="87" name="Oval 86">
            <a:extLst>
              <a:ext uri="{FF2B5EF4-FFF2-40B4-BE49-F238E27FC236}">
                <a16:creationId xmlns:a16="http://schemas.microsoft.com/office/drawing/2014/main" id="{1049588B-CF7F-6388-50E0-7B13B4E4433C}"/>
              </a:ext>
            </a:extLst>
          </p:cNvPr>
          <p:cNvSpPr/>
          <p:nvPr/>
        </p:nvSpPr>
        <p:spPr>
          <a:xfrm>
            <a:off x="5080603" y="2311900"/>
            <a:ext cx="206432" cy="256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8" name="Oval 87">
            <a:extLst>
              <a:ext uri="{FF2B5EF4-FFF2-40B4-BE49-F238E27FC236}">
                <a16:creationId xmlns:a16="http://schemas.microsoft.com/office/drawing/2014/main" id="{14CAE3F6-CCEE-691E-64C5-8094EC0F5307}"/>
              </a:ext>
            </a:extLst>
          </p:cNvPr>
          <p:cNvSpPr/>
          <p:nvPr/>
        </p:nvSpPr>
        <p:spPr>
          <a:xfrm>
            <a:off x="2819724" y="2311900"/>
            <a:ext cx="206432" cy="256305"/>
          </a:xfrm>
          <a:prstGeom prst="ellipse">
            <a:avLst/>
          </a:prstGeom>
          <a:solidFill>
            <a:srgbClr val="002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0" name="Graphic 89" descr="Arrow Right outline">
            <a:extLst>
              <a:ext uri="{FF2B5EF4-FFF2-40B4-BE49-F238E27FC236}">
                <a16:creationId xmlns:a16="http://schemas.microsoft.com/office/drawing/2014/main" id="{930C172D-0E81-3F4A-D3F6-C93B0C9B05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91537">
            <a:off x="2862647" y="2391679"/>
            <a:ext cx="1303594" cy="1098732"/>
          </a:xfrm>
          <a:prstGeom prst="rect">
            <a:avLst/>
          </a:prstGeom>
        </p:spPr>
      </p:pic>
      <p:sp>
        <p:nvSpPr>
          <p:cNvPr id="91" name="TextBox 90">
            <a:extLst>
              <a:ext uri="{FF2B5EF4-FFF2-40B4-BE49-F238E27FC236}">
                <a16:creationId xmlns:a16="http://schemas.microsoft.com/office/drawing/2014/main" id="{150E5A3D-210A-761C-B4FA-10F3F887D592}"/>
              </a:ext>
            </a:extLst>
          </p:cNvPr>
          <p:cNvSpPr txBox="1"/>
          <p:nvPr/>
        </p:nvSpPr>
        <p:spPr>
          <a:xfrm>
            <a:off x="5637068" y="2665268"/>
            <a:ext cx="914400" cy="914400"/>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92" name="TextBox 91">
            <a:extLst>
              <a:ext uri="{FF2B5EF4-FFF2-40B4-BE49-F238E27FC236}">
                <a16:creationId xmlns:a16="http://schemas.microsoft.com/office/drawing/2014/main" id="{32949002-BD52-6FDC-EC28-8B9F63D1EE8F}"/>
              </a:ext>
            </a:extLst>
          </p:cNvPr>
          <p:cNvSpPr txBox="1"/>
          <p:nvPr/>
        </p:nvSpPr>
        <p:spPr>
          <a:xfrm>
            <a:off x="528238" y="3692187"/>
            <a:ext cx="2779540" cy="353291"/>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400" dirty="0">
                <a:solidFill>
                  <a:schemeClr val="bg1"/>
                </a:solidFill>
              </a:rPr>
              <a:t>D.C. Water Lead Replacement Site</a:t>
            </a:r>
          </a:p>
        </p:txBody>
      </p:sp>
      <p:sp>
        <p:nvSpPr>
          <p:cNvPr id="93" name="TextBox 92">
            <a:extLst>
              <a:ext uri="{FF2B5EF4-FFF2-40B4-BE49-F238E27FC236}">
                <a16:creationId xmlns:a16="http://schemas.microsoft.com/office/drawing/2014/main" id="{3C385FE9-D0F5-6D7C-F209-4D6D16B922DA}"/>
              </a:ext>
            </a:extLst>
          </p:cNvPr>
          <p:cNvSpPr txBox="1"/>
          <p:nvPr/>
        </p:nvSpPr>
        <p:spPr>
          <a:xfrm>
            <a:off x="4621330" y="3678098"/>
            <a:ext cx="2653275" cy="353291"/>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400" dirty="0">
                <a:solidFill>
                  <a:schemeClr val="bg1"/>
                </a:solidFill>
              </a:rPr>
              <a:t>DC/ i295 Pedestrian Bridge Walk</a:t>
            </a:r>
          </a:p>
        </p:txBody>
      </p:sp>
      <p:sp>
        <p:nvSpPr>
          <p:cNvPr id="94" name="TextBox 93">
            <a:extLst>
              <a:ext uri="{FF2B5EF4-FFF2-40B4-BE49-F238E27FC236}">
                <a16:creationId xmlns:a16="http://schemas.microsoft.com/office/drawing/2014/main" id="{0966A20C-9E1C-3C35-C144-B9F1A5309856}"/>
              </a:ext>
            </a:extLst>
          </p:cNvPr>
          <p:cNvSpPr txBox="1"/>
          <p:nvPr/>
        </p:nvSpPr>
        <p:spPr>
          <a:xfrm>
            <a:off x="8295912" y="3678098"/>
            <a:ext cx="3397624" cy="353291"/>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400" dirty="0">
                <a:solidFill>
                  <a:schemeClr val="bg1"/>
                </a:solidFill>
              </a:rPr>
              <a:t>Signing of the DC Smart Lighting Contract</a:t>
            </a:r>
          </a:p>
        </p:txBody>
      </p:sp>
      <p:pic>
        <p:nvPicPr>
          <p:cNvPr id="96" name="Picture 95" descr="A group of people walking on a bridge&#10;&#10;Description automatically generated with medium confidence">
            <a:extLst>
              <a:ext uri="{FF2B5EF4-FFF2-40B4-BE49-F238E27FC236}">
                <a16:creationId xmlns:a16="http://schemas.microsoft.com/office/drawing/2014/main" id="{CF95897A-CDB6-AFF1-D6BE-71FA9DDC9A0A}"/>
              </a:ext>
            </a:extLst>
          </p:cNvPr>
          <p:cNvPicPr>
            <a:picLocks noChangeAspect="1"/>
          </p:cNvPicPr>
          <p:nvPr/>
        </p:nvPicPr>
        <p:blipFill rotWithShape="1">
          <a:blip r:embed="rId6"/>
          <a:srcRect l="14706" t="5778" r="11510" b="17897"/>
          <a:stretch/>
        </p:blipFill>
        <p:spPr>
          <a:xfrm>
            <a:off x="4321651" y="3972477"/>
            <a:ext cx="3252633" cy="1895235"/>
          </a:xfrm>
          <a:prstGeom prst="rect">
            <a:avLst/>
          </a:prstGeom>
        </p:spPr>
      </p:pic>
      <p:pic>
        <p:nvPicPr>
          <p:cNvPr id="98" name="Picture 97" descr="A group of people standing around a person in a coffin&#10;&#10;Description automatically generated with low confidence">
            <a:extLst>
              <a:ext uri="{FF2B5EF4-FFF2-40B4-BE49-F238E27FC236}">
                <a16:creationId xmlns:a16="http://schemas.microsoft.com/office/drawing/2014/main" id="{17202F77-3AEC-C74C-C365-27837E60935F}"/>
              </a:ext>
            </a:extLst>
          </p:cNvPr>
          <p:cNvPicPr>
            <a:picLocks noChangeAspect="1"/>
          </p:cNvPicPr>
          <p:nvPr/>
        </p:nvPicPr>
        <p:blipFill rotWithShape="1">
          <a:blip r:embed="rId7"/>
          <a:srcRect t="13047" b="12936"/>
          <a:stretch/>
        </p:blipFill>
        <p:spPr>
          <a:xfrm>
            <a:off x="8287673" y="3972477"/>
            <a:ext cx="3414103" cy="1895235"/>
          </a:xfrm>
          <a:prstGeom prst="rect">
            <a:avLst/>
          </a:prstGeom>
        </p:spPr>
      </p:pic>
      <p:pic>
        <p:nvPicPr>
          <p:cNvPr id="100" name="Picture 99" descr="A picture containing outdoor, person, people, group&#10;&#10;Description automatically generated">
            <a:extLst>
              <a:ext uri="{FF2B5EF4-FFF2-40B4-BE49-F238E27FC236}">
                <a16:creationId xmlns:a16="http://schemas.microsoft.com/office/drawing/2014/main" id="{F2ABA840-5E2B-F670-54E5-3621F8060AB1}"/>
              </a:ext>
            </a:extLst>
          </p:cNvPr>
          <p:cNvPicPr>
            <a:picLocks noChangeAspect="1"/>
          </p:cNvPicPr>
          <p:nvPr/>
        </p:nvPicPr>
        <p:blipFill>
          <a:blip r:embed="rId8"/>
          <a:stretch>
            <a:fillRect/>
          </a:stretch>
        </p:blipFill>
        <p:spPr>
          <a:xfrm>
            <a:off x="227755" y="3972477"/>
            <a:ext cx="3380507" cy="1896254"/>
          </a:xfrm>
          <a:prstGeom prst="rect">
            <a:avLst/>
          </a:prstGeom>
        </p:spPr>
      </p:pic>
    </p:spTree>
    <p:extLst>
      <p:ext uri="{BB962C8B-B14F-4D97-AF65-F5344CB8AC3E}">
        <p14:creationId xmlns:p14="http://schemas.microsoft.com/office/powerpoint/2010/main" val="394925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F321-F3FA-F5D3-A4F8-22AF898469B8}"/>
              </a:ext>
            </a:extLst>
          </p:cNvPr>
          <p:cNvSpPr>
            <a:spLocks noGrp="1"/>
          </p:cNvSpPr>
          <p:nvPr>
            <p:ph type="title"/>
          </p:nvPr>
        </p:nvSpPr>
        <p:spPr>
          <a:xfrm>
            <a:off x="554736" y="1139766"/>
            <a:ext cx="11082528" cy="731520"/>
          </a:xfrm>
        </p:spPr>
        <p:txBody>
          <a:bodyPr/>
          <a:lstStyle/>
          <a:p>
            <a:r>
              <a:rPr lang="en-US" b="1" dirty="0">
                <a:solidFill>
                  <a:schemeClr val="bg1"/>
                </a:solidFill>
                <a:latin typeface="Neutra Text Alt" panose="02000000000000000000" pitchFamily="50" charset="0"/>
              </a:rPr>
              <a:t>Community Engagement</a:t>
            </a:r>
          </a:p>
        </p:txBody>
      </p:sp>
      <p:sp>
        <p:nvSpPr>
          <p:cNvPr id="3" name="Subtitle 2">
            <a:extLst>
              <a:ext uri="{FF2B5EF4-FFF2-40B4-BE49-F238E27FC236}">
                <a16:creationId xmlns:a16="http://schemas.microsoft.com/office/drawing/2014/main" id="{42D1CE13-3841-236C-6B49-EF18E6B16A89}"/>
              </a:ext>
            </a:extLst>
          </p:cNvPr>
          <p:cNvSpPr>
            <a:spLocks noGrp="1"/>
          </p:cNvSpPr>
          <p:nvPr>
            <p:ph type="subTitle" idx="1"/>
          </p:nvPr>
        </p:nvSpPr>
        <p:spPr>
          <a:xfrm>
            <a:off x="554736" y="2037777"/>
            <a:ext cx="11082528" cy="553998"/>
          </a:xfrm>
        </p:spPr>
        <p:txBody>
          <a:bodyPr/>
          <a:lstStyle/>
          <a:p>
            <a:r>
              <a:rPr lang="en-US" dirty="0"/>
              <a:t>In addition to the subcommittee-specific community outreach events mentioned in the previous slide, the Task Force also organized a community walk during Infrastructure Week in 2022. </a:t>
            </a:r>
          </a:p>
        </p:txBody>
      </p:sp>
      <p:sp>
        <p:nvSpPr>
          <p:cNvPr id="6" name="TextBox 5">
            <a:extLst>
              <a:ext uri="{FF2B5EF4-FFF2-40B4-BE49-F238E27FC236}">
                <a16:creationId xmlns:a16="http://schemas.microsoft.com/office/drawing/2014/main" id="{80F8B811-4FC1-6D22-55BA-5CB259922929}"/>
              </a:ext>
            </a:extLst>
          </p:cNvPr>
          <p:cNvSpPr txBox="1"/>
          <p:nvPr/>
        </p:nvSpPr>
        <p:spPr>
          <a:xfrm>
            <a:off x="140959" y="4475761"/>
            <a:ext cx="11467122" cy="1646605"/>
          </a:xfrm>
          <a:prstGeom prst="rect">
            <a:avLst/>
          </a:prstGeom>
          <a:noFill/>
          <a:ln w="6350">
            <a:noFill/>
            <a:miter lim="800000"/>
          </a:ln>
        </p:spPr>
        <p:txBody>
          <a:bodyPr wrap="square">
            <a:spAutoFit/>
          </a:bodyPr>
          <a:lstStyle/>
          <a:p>
            <a:pPr marR="0">
              <a:spcAft>
                <a:spcPts val="600"/>
              </a:spcAft>
            </a:pPr>
            <a:r>
              <a:rPr lang="en-US" sz="1600" b="1"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t>The Task Force also commissioned a public survey to solicit input from residents and use the results to inform their proposals. </a:t>
            </a:r>
            <a:br>
              <a:rPr lang="en-US" sz="1600" b="1"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br>
            <a:r>
              <a:rPr lang="en-US" sz="1600" b="1"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t>The nearly </a:t>
            </a:r>
            <a:r>
              <a:rPr lang="en-US" sz="1600" b="1" u="sng"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t>700</a:t>
            </a:r>
            <a:r>
              <a:rPr lang="en-US" sz="1600" b="1"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t> DC residents who responded prioritized the following goals for infrastructure improvements and investments:</a:t>
            </a:r>
            <a:endParaRPr lang="en-US" sz="1600" b="1" dirty="0">
              <a:solidFill>
                <a:srgbClr val="002B3A"/>
              </a:solidFill>
              <a:effectLst/>
              <a:latin typeface="Neutra Text" panose="02000000000000000000" pitchFamily="50" charset="0"/>
              <a:ea typeface="Times New Roman" panose="02020603050405020304" pitchFamily="18" charset="0"/>
              <a:cs typeface="Times New Roman" panose="02020603050405020304" pitchFamily="18" charset="0"/>
            </a:endParaRPr>
          </a:p>
          <a:p>
            <a:pPr marR="0" lvl="0" indent="-342900">
              <a:buFont typeface="Symbol" panose="05050102010706020507" pitchFamily="18" charset="2"/>
              <a:buChar char=""/>
            </a:pPr>
            <a:r>
              <a:rPr lang="en-US" sz="1600"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t>Mitigate pollution and increase access to clean and renewable energy</a:t>
            </a:r>
            <a:endParaRPr lang="en-US" sz="1600" dirty="0">
              <a:solidFill>
                <a:srgbClr val="002B3A"/>
              </a:solidFill>
              <a:effectLst/>
              <a:latin typeface="Neutra Text" panose="02000000000000000000" pitchFamily="50" charset="0"/>
              <a:ea typeface="Times New Roman" panose="02020603050405020304" pitchFamily="18" charset="0"/>
              <a:cs typeface="Times New Roman" panose="02020603050405020304" pitchFamily="18" charset="0"/>
            </a:endParaRPr>
          </a:p>
          <a:p>
            <a:pPr marR="0" lvl="0" indent="-342900">
              <a:buFont typeface="Symbol" panose="05050102010706020507" pitchFamily="18" charset="2"/>
              <a:buChar char=""/>
            </a:pPr>
            <a:r>
              <a:rPr lang="en-US" sz="1600"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t>Create strategies to lessen the impact of climate change</a:t>
            </a:r>
            <a:endParaRPr lang="en-US" sz="1600" dirty="0">
              <a:solidFill>
                <a:srgbClr val="002B3A"/>
              </a:solidFill>
              <a:effectLst/>
              <a:latin typeface="Neutra Text" panose="02000000000000000000" pitchFamily="50" charset="0"/>
              <a:ea typeface="Times New Roman" panose="02020603050405020304" pitchFamily="18" charset="0"/>
              <a:cs typeface="Times New Roman" panose="02020603050405020304" pitchFamily="18" charset="0"/>
            </a:endParaRPr>
          </a:p>
          <a:p>
            <a:pPr marR="0" lvl="0" indent="-342900">
              <a:buFont typeface="Symbol" panose="05050102010706020507" pitchFamily="18" charset="2"/>
              <a:buChar char=""/>
            </a:pPr>
            <a:r>
              <a:rPr lang="en-US" sz="1600"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t>Increase access to public transportation, bike lanes, and pedestrian pathways</a:t>
            </a:r>
            <a:endParaRPr lang="en-US" sz="1600" dirty="0">
              <a:solidFill>
                <a:srgbClr val="002B3A"/>
              </a:solidFill>
              <a:effectLst/>
              <a:latin typeface="Neutra Text" panose="02000000000000000000" pitchFamily="50" charset="0"/>
              <a:ea typeface="Times New Roman" panose="02020603050405020304" pitchFamily="18" charset="0"/>
              <a:cs typeface="Times New Roman" panose="02020603050405020304" pitchFamily="18" charset="0"/>
            </a:endParaRPr>
          </a:p>
          <a:p>
            <a:pPr marR="0" lvl="0" indent="-342900">
              <a:buFont typeface="Symbol" panose="05050102010706020507" pitchFamily="18" charset="2"/>
              <a:buChar char=""/>
            </a:pPr>
            <a:r>
              <a:rPr lang="en-US" sz="1600" dirty="0">
                <a:solidFill>
                  <a:srgbClr val="002B3A"/>
                </a:solidFill>
                <a:effectLst/>
                <a:latin typeface="Neutra Text" panose="02000000000000000000" pitchFamily="50" charset="0"/>
                <a:ea typeface="Calibri" panose="020F0502020204030204" pitchFamily="34" charset="0"/>
                <a:cs typeface="Times New Roman" panose="02020603050405020304" pitchFamily="18" charset="0"/>
              </a:rPr>
              <a:t>Focus improvements to ensure equitable access to tech, communications, and systems </a:t>
            </a:r>
            <a:endParaRPr lang="en-US" sz="1600" dirty="0">
              <a:solidFill>
                <a:srgbClr val="002B3A"/>
              </a:solidFill>
              <a:effectLst/>
              <a:latin typeface="Neutra Text" panose="02000000000000000000" pitchFamily="50"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7F9E529-F7F4-8205-E593-7F16FF8688C1}"/>
              </a:ext>
            </a:extLst>
          </p:cNvPr>
          <p:cNvSpPr/>
          <p:nvPr/>
        </p:nvSpPr>
        <p:spPr>
          <a:xfrm>
            <a:off x="0" y="1139766"/>
            <a:ext cx="12192000" cy="2932729"/>
          </a:xfrm>
          <a:prstGeom prst="rect">
            <a:avLst/>
          </a:prstGeom>
          <a:solidFill>
            <a:srgbClr val="002B3A"/>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8" name="Graphic 7" descr="Meeting with solid fill">
            <a:extLst>
              <a:ext uri="{FF2B5EF4-FFF2-40B4-BE49-F238E27FC236}">
                <a16:creationId xmlns:a16="http://schemas.microsoft.com/office/drawing/2014/main" id="{1F96B325-6916-7A08-3BA0-4542AEA030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0714" y="1683382"/>
            <a:ext cx="1690169" cy="1893016"/>
          </a:xfrm>
          <a:prstGeom prst="rect">
            <a:avLst/>
          </a:prstGeom>
        </p:spPr>
      </p:pic>
      <p:pic>
        <p:nvPicPr>
          <p:cNvPr id="9" name="Graphic 8" descr="Group of men with solid fill">
            <a:extLst>
              <a:ext uri="{FF2B5EF4-FFF2-40B4-BE49-F238E27FC236}">
                <a16:creationId xmlns:a16="http://schemas.microsoft.com/office/drawing/2014/main" id="{EBAC4871-81E7-981B-C72A-7F6549D2C7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3252" y="1794215"/>
            <a:ext cx="1595120" cy="1595120"/>
          </a:xfrm>
          <a:prstGeom prst="rect">
            <a:avLst/>
          </a:prstGeom>
        </p:spPr>
      </p:pic>
      <p:grpSp>
        <p:nvGrpSpPr>
          <p:cNvPr id="10" name="Group 9">
            <a:extLst>
              <a:ext uri="{FF2B5EF4-FFF2-40B4-BE49-F238E27FC236}">
                <a16:creationId xmlns:a16="http://schemas.microsoft.com/office/drawing/2014/main" id="{D468A56C-2A89-91D8-C8AA-742406840CB6}"/>
              </a:ext>
            </a:extLst>
          </p:cNvPr>
          <p:cNvGrpSpPr/>
          <p:nvPr/>
        </p:nvGrpSpPr>
        <p:grpSpPr>
          <a:xfrm>
            <a:off x="5513450" y="1877349"/>
            <a:ext cx="1894942" cy="1472641"/>
            <a:chOff x="5326677" y="4593247"/>
            <a:chExt cx="1894942" cy="1472641"/>
          </a:xfrm>
        </p:grpSpPr>
        <p:sp>
          <p:nvSpPr>
            <p:cNvPr id="11" name="Freeform: Shape 10">
              <a:extLst>
                <a:ext uri="{FF2B5EF4-FFF2-40B4-BE49-F238E27FC236}">
                  <a16:creationId xmlns:a16="http://schemas.microsoft.com/office/drawing/2014/main" id="{A32E35F1-DBA9-4546-C98C-1F4CCFE5D80C}"/>
                </a:ext>
              </a:extLst>
            </p:cNvPr>
            <p:cNvSpPr/>
            <p:nvPr/>
          </p:nvSpPr>
          <p:spPr>
            <a:xfrm>
              <a:off x="5981718" y="4974219"/>
              <a:ext cx="1239901" cy="1046228"/>
            </a:xfrm>
            <a:custGeom>
              <a:avLst/>
              <a:gdLst>
                <a:gd name="connsiteX0" fmla="*/ 474812 w 707311"/>
                <a:gd name="connsiteY0" fmla="*/ 72577 h 581031"/>
                <a:gd name="connsiteX1" fmla="*/ 639661 w 707311"/>
                <a:gd name="connsiteY1" fmla="*/ 164294 h 581031"/>
                <a:gd name="connsiteX2" fmla="*/ 683914 w 707311"/>
                <a:gd name="connsiteY2" fmla="*/ 332477 h 581031"/>
                <a:gd name="connsiteX3" fmla="*/ 523361 w 707311"/>
                <a:gd name="connsiteY3" fmla="*/ 581032 h 581031"/>
                <a:gd name="connsiteX4" fmla="*/ 0 w 707311"/>
                <a:gd name="connsiteY4" fmla="*/ 581032 h 581031"/>
                <a:gd name="connsiteX5" fmla="*/ 417052 w 707311"/>
                <a:gd name="connsiteY5" fmla="*/ 323599 h 581031"/>
                <a:gd name="connsiteX6" fmla="*/ 466725 w 707311"/>
                <a:gd name="connsiteY6" fmla="*/ 161932 h 581031"/>
                <a:gd name="connsiteX7" fmla="*/ 380448 w 707311"/>
                <a:gd name="connsiteY7" fmla="*/ 72206 h 581031"/>
                <a:gd name="connsiteX8" fmla="*/ 476250 w 707311"/>
                <a:gd name="connsiteY8" fmla="*/ 7 h 581031"/>
                <a:gd name="connsiteX9" fmla="*/ 514350 w 707311"/>
                <a:gd name="connsiteY9" fmla="*/ 7 h 581031"/>
                <a:gd name="connsiteX10" fmla="*/ 474812 w 707311"/>
                <a:gd name="connsiteY10" fmla="*/ 72577 h 58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311" h="581031">
                  <a:moveTo>
                    <a:pt x="474812" y="72577"/>
                  </a:moveTo>
                  <a:cubicBezTo>
                    <a:pt x="514750" y="99609"/>
                    <a:pt x="621573" y="151416"/>
                    <a:pt x="639661" y="164294"/>
                  </a:cubicBezTo>
                  <a:cubicBezTo>
                    <a:pt x="664959" y="182296"/>
                    <a:pt x="747141" y="222825"/>
                    <a:pt x="683914" y="332477"/>
                  </a:cubicBezTo>
                  <a:cubicBezTo>
                    <a:pt x="620687" y="442128"/>
                    <a:pt x="562127" y="522929"/>
                    <a:pt x="523361" y="581032"/>
                  </a:cubicBezTo>
                  <a:lnTo>
                    <a:pt x="0" y="581032"/>
                  </a:lnTo>
                  <a:cubicBezTo>
                    <a:pt x="130131" y="474209"/>
                    <a:pt x="330460" y="386064"/>
                    <a:pt x="417052" y="323599"/>
                  </a:cubicBezTo>
                  <a:cubicBezTo>
                    <a:pt x="503644" y="261134"/>
                    <a:pt x="508340" y="213948"/>
                    <a:pt x="466725" y="161932"/>
                  </a:cubicBezTo>
                  <a:cubicBezTo>
                    <a:pt x="428625" y="114307"/>
                    <a:pt x="394449" y="100886"/>
                    <a:pt x="380448" y="72206"/>
                  </a:cubicBezTo>
                  <a:cubicBezTo>
                    <a:pt x="355521" y="21171"/>
                    <a:pt x="445541" y="-432"/>
                    <a:pt x="476250" y="7"/>
                  </a:cubicBezTo>
                  <a:cubicBezTo>
                    <a:pt x="479974" y="7"/>
                    <a:pt x="514350" y="7"/>
                    <a:pt x="514350" y="7"/>
                  </a:cubicBezTo>
                  <a:cubicBezTo>
                    <a:pt x="514350" y="7"/>
                    <a:pt x="434864" y="45555"/>
                    <a:pt x="474812" y="72577"/>
                  </a:cubicBezTo>
                  <a:close/>
                </a:path>
              </a:pathLst>
            </a:custGeom>
            <a:solidFill>
              <a:schemeClr val="bg1"/>
            </a:solidFill>
            <a:ln w="9525" cap="flat">
              <a:noFill/>
              <a:prstDash val="solid"/>
              <a:miter/>
            </a:ln>
          </p:spPr>
          <p:txBody>
            <a:bodyPr rtlCol="0" anchor="ctr"/>
            <a:lstStyle/>
            <a:p>
              <a:endParaRPr lang="en-US" dirty="0">
                <a:solidFill>
                  <a:schemeClr val="bg1"/>
                </a:solidFill>
              </a:endParaRPr>
            </a:p>
          </p:txBody>
        </p:sp>
        <p:pic>
          <p:nvPicPr>
            <p:cNvPr id="12" name="Graphic 11" descr="Walk with solid fill">
              <a:extLst>
                <a:ext uri="{FF2B5EF4-FFF2-40B4-BE49-F238E27FC236}">
                  <a16:creationId xmlns:a16="http://schemas.microsoft.com/office/drawing/2014/main" id="{568511E8-E8D4-F3C1-D50E-DAFC1FEF96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6677" y="4593247"/>
              <a:ext cx="1472641" cy="1472641"/>
            </a:xfrm>
            <a:prstGeom prst="rect">
              <a:avLst/>
            </a:prstGeom>
          </p:spPr>
        </p:pic>
      </p:grpSp>
      <p:sp>
        <p:nvSpPr>
          <p:cNvPr id="13" name="TextBox 12">
            <a:extLst>
              <a:ext uri="{FF2B5EF4-FFF2-40B4-BE49-F238E27FC236}">
                <a16:creationId xmlns:a16="http://schemas.microsoft.com/office/drawing/2014/main" id="{EABA1C10-D74B-2151-7287-12E99C59F8D9}"/>
              </a:ext>
            </a:extLst>
          </p:cNvPr>
          <p:cNvSpPr txBox="1"/>
          <p:nvPr/>
        </p:nvSpPr>
        <p:spPr>
          <a:xfrm>
            <a:off x="416488" y="3349990"/>
            <a:ext cx="1638621" cy="42672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dirty="0">
                <a:solidFill>
                  <a:schemeClr val="bg1"/>
                </a:solidFill>
              </a:rPr>
              <a:t>Bi-weekly internal meetings</a:t>
            </a:r>
          </a:p>
        </p:txBody>
      </p:sp>
      <p:sp>
        <p:nvSpPr>
          <p:cNvPr id="14" name="TextBox 13">
            <a:extLst>
              <a:ext uri="{FF2B5EF4-FFF2-40B4-BE49-F238E27FC236}">
                <a16:creationId xmlns:a16="http://schemas.microsoft.com/office/drawing/2014/main" id="{0B2C9993-DBBD-48C5-1112-23154034D390}"/>
              </a:ext>
            </a:extLst>
          </p:cNvPr>
          <p:cNvSpPr txBox="1"/>
          <p:nvPr/>
        </p:nvSpPr>
        <p:spPr>
          <a:xfrm>
            <a:off x="5641611" y="3502390"/>
            <a:ext cx="1638621" cy="42672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dirty="0">
                <a:solidFill>
                  <a:schemeClr val="bg1"/>
                </a:solidFill>
              </a:rPr>
              <a:t>Field trips</a:t>
            </a:r>
          </a:p>
        </p:txBody>
      </p:sp>
      <p:sp>
        <p:nvSpPr>
          <p:cNvPr id="15" name="TextBox 14">
            <a:extLst>
              <a:ext uri="{FF2B5EF4-FFF2-40B4-BE49-F238E27FC236}">
                <a16:creationId xmlns:a16="http://schemas.microsoft.com/office/drawing/2014/main" id="{DE1D6DD4-54EF-64BD-F4E1-2694345AA782}"/>
              </a:ext>
            </a:extLst>
          </p:cNvPr>
          <p:cNvSpPr txBox="1"/>
          <p:nvPr/>
        </p:nvSpPr>
        <p:spPr>
          <a:xfrm>
            <a:off x="3141502" y="3345557"/>
            <a:ext cx="1638621" cy="42672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dirty="0">
                <a:solidFill>
                  <a:schemeClr val="bg1"/>
                </a:solidFill>
              </a:rPr>
              <a:t>Community outreach events</a:t>
            </a:r>
          </a:p>
        </p:txBody>
      </p:sp>
      <p:cxnSp>
        <p:nvCxnSpPr>
          <p:cNvPr id="16" name="Straight Connector 15">
            <a:extLst>
              <a:ext uri="{FF2B5EF4-FFF2-40B4-BE49-F238E27FC236}">
                <a16:creationId xmlns:a16="http://schemas.microsoft.com/office/drawing/2014/main" id="{D809D334-ED4D-5561-D85F-DD7DA13CD5CD}"/>
              </a:ext>
            </a:extLst>
          </p:cNvPr>
          <p:cNvCxnSpPr>
            <a:cxnSpLocks/>
          </p:cNvCxnSpPr>
          <p:nvPr/>
        </p:nvCxnSpPr>
        <p:spPr>
          <a:xfrm>
            <a:off x="2578370" y="2070389"/>
            <a:ext cx="0" cy="1506009"/>
          </a:xfrm>
          <a:prstGeom prst="line">
            <a:avLst/>
          </a:prstGeom>
          <a:ln w="285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EEC300-8D5A-E398-78D4-6BBFEE868902}"/>
              </a:ext>
            </a:extLst>
          </p:cNvPr>
          <p:cNvCxnSpPr>
            <a:cxnSpLocks/>
          </p:cNvCxnSpPr>
          <p:nvPr/>
        </p:nvCxnSpPr>
        <p:spPr>
          <a:xfrm>
            <a:off x="5311410" y="2070389"/>
            <a:ext cx="0" cy="1506009"/>
          </a:xfrm>
          <a:prstGeom prst="line">
            <a:avLst/>
          </a:prstGeom>
          <a:ln w="285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48C5B5-E91B-6122-9537-6302000367F9}"/>
              </a:ext>
            </a:extLst>
          </p:cNvPr>
          <p:cNvSpPr txBox="1"/>
          <p:nvPr/>
        </p:nvSpPr>
        <p:spPr>
          <a:xfrm>
            <a:off x="8052425" y="2292982"/>
            <a:ext cx="3818129" cy="1494815"/>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400" dirty="0">
                <a:solidFill>
                  <a:schemeClr val="bg1"/>
                </a:solidFill>
                <a:effectLst/>
                <a:latin typeface="Neutra Text" panose="02000000000000000000" pitchFamily="50" charset="0"/>
                <a:ea typeface="Calibri" panose="020F0502020204030204" pitchFamily="34" charset="0"/>
                <a:cs typeface="Times New Roman" panose="02020603050405020304" pitchFamily="18" charset="0"/>
              </a:rPr>
              <a:t>Each of the Subcommittees conducted interactive workshops, field trips, and community engagement sessions from May to July of 2022 to translate the Task Force vision into more specific priorities.  </a:t>
            </a:r>
            <a:endParaRPr lang="en-US" sz="1200" dirty="0">
              <a:solidFill>
                <a:schemeClr val="bg1"/>
              </a:solidFill>
            </a:endParaRPr>
          </a:p>
        </p:txBody>
      </p:sp>
      <p:sp>
        <p:nvSpPr>
          <p:cNvPr id="19" name="TextBox 18">
            <a:extLst>
              <a:ext uri="{FF2B5EF4-FFF2-40B4-BE49-F238E27FC236}">
                <a16:creationId xmlns:a16="http://schemas.microsoft.com/office/drawing/2014/main" id="{C2A4743B-D2BD-9337-9280-C1B5C12367DC}"/>
              </a:ext>
            </a:extLst>
          </p:cNvPr>
          <p:cNvSpPr txBox="1"/>
          <p:nvPr/>
        </p:nvSpPr>
        <p:spPr>
          <a:xfrm>
            <a:off x="274163" y="1390596"/>
            <a:ext cx="2867339" cy="67979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2400" dirty="0">
                <a:solidFill>
                  <a:schemeClr val="bg1"/>
                </a:solidFill>
              </a:rPr>
              <a:t>Subcommittees held</a:t>
            </a:r>
          </a:p>
        </p:txBody>
      </p:sp>
      <p:sp>
        <p:nvSpPr>
          <p:cNvPr id="21" name="TextBox 20">
            <a:extLst>
              <a:ext uri="{FF2B5EF4-FFF2-40B4-BE49-F238E27FC236}">
                <a16:creationId xmlns:a16="http://schemas.microsoft.com/office/drawing/2014/main" id="{9366C741-0800-0ED5-FDC4-BB71473EFF3E}"/>
              </a:ext>
            </a:extLst>
          </p:cNvPr>
          <p:cNvSpPr txBox="1"/>
          <p:nvPr/>
        </p:nvSpPr>
        <p:spPr>
          <a:xfrm>
            <a:off x="416488" y="394129"/>
            <a:ext cx="6094378" cy="584775"/>
          </a:xfrm>
          <a:prstGeom prst="rect">
            <a:avLst/>
          </a:prstGeom>
          <a:noFill/>
          <a:ln w="6350">
            <a:noFill/>
            <a:miter lim="800000"/>
          </a:ln>
        </p:spPr>
        <p:txBody>
          <a:bodyPr wrap="square">
            <a:spAutoFit/>
          </a:bodyPr>
          <a:lstStyle/>
          <a:p>
            <a:r>
              <a:rPr lang="en-US" sz="3200" dirty="0">
                <a:latin typeface="+mn-lt"/>
              </a:rPr>
              <a:t>Task Force </a:t>
            </a:r>
            <a:r>
              <a:rPr lang="en-US" sz="3200" dirty="0"/>
              <a:t>Process </a:t>
            </a:r>
          </a:p>
        </p:txBody>
      </p:sp>
    </p:spTree>
    <p:extLst>
      <p:ext uri="{BB962C8B-B14F-4D97-AF65-F5344CB8AC3E}">
        <p14:creationId xmlns:p14="http://schemas.microsoft.com/office/powerpoint/2010/main" val="305474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B3A"/>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E946FE8-A1DA-038E-A9DF-0F7502D411E2}"/>
              </a:ext>
            </a:extLst>
          </p:cNvPr>
          <p:cNvSpPr/>
          <p:nvPr/>
        </p:nvSpPr>
        <p:spPr>
          <a:xfrm>
            <a:off x="-1" y="-50800"/>
            <a:ext cx="12192001" cy="647192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 name="Title 4">
            <a:extLst>
              <a:ext uri="{FF2B5EF4-FFF2-40B4-BE49-F238E27FC236}">
                <a16:creationId xmlns:a16="http://schemas.microsoft.com/office/drawing/2014/main" id="{5EDAB166-8E8E-40C4-8C73-044EE3D79011}"/>
              </a:ext>
            </a:extLst>
          </p:cNvPr>
          <p:cNvSpPr>
            <a:spLocks noGrp="1"/>
          </p:cNvSpPr>
          <p:nvPr>
            <p:ph type="title"/>
          </p:nvPr>
        </p:nvSpPr>
        <p:spPr>
          <a:xfrm>
            <a:off x="227755" y="122966"/>
            <a:ext cx="11082528" cy="731520"/>
          </a:xfrm>
        </p:spPr>
        <p:txBody>
          <a:bodyPr vert="horz"/>
          <a:lstStyle/>
          <a:p>
            <a:r>
              <a:rPr lang="en-US" sz="3200" dirty="0">
                <a:latin typeface="+mn-lt"/>
              </a:rPr>
              <a:t>DC Build Back Better Infrastructure Task Force Report</a:t>
            </a:r>
          </a:p>
        </p:txBody>
      </p:sp>
      <p:pic>
        <p:nvPicPr>
          <p:cNvPr id="3" name="Graphic 2" descr="Document with solid fill">
            <a:extLst>
              <a:ext uri="{FF2B5EF4-FFF2-40B4-BE49-F238E27FC236}">
                <a16:creationId xmlns:a16="http://schemas.microsoft.com/office/drawing/2014/main" id="{5AD9E157-BBD1-D082-7C0C-9689D27CEE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6320" y="1457960"/>
            <a:ext cx="2580640" cy="2580640"/>
          </a:xfrm>
          <a:prstGeom prst="rect">
            <a:avLst/>
          </a:prstGeom>
        </p:spPr>
      </p:pic>
      <p:sp>
        <p:nvSpPr>
          <p:cNvPr id="4" name="TextBox 3">
            <a:extLst>
              <a:ext uri="{FF2B5EF4-FFF2-40B4-BE49-F238E27FC236}">
                <a16:creationId xmlns:a16="http://schemas.microsoft.com/office/drawing/2014/main" id="{DB31D17E-A56B-49FA-AD15-5282CBE46E12}"/>
              </a:ext>
            </a:extLst>
          </p:cNvPr>
          <p:cNvSpPr txBox="1"/>
          <p:nvPr/>
        </p:nvSpPr>
        <p:spPr>
          <a:xfrm>
            <a:off x="3596640" y="4038600"/>
            <a:ext cx="5080000" cy="62484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dirty="0"/>
              <a:t>The report was released on November 17, 2022, at a regional safe streets event in ward 7. It can be found online at</a:t>
            </a:r>
          </a:p>
        </p:txBody>
      </p:sp>
      <p:sp>
        <p:nvSpPr>
          <p:cNvPr id="6" name="TextBox 5">
            <a:extLst>
              <a:ext uri="{FF2B5EF4-FFF2-40B4-BE49-F238E27FC236}">
                <a16:creationId xmlns:a16="http://schemas.microsoft.com/office/drawing/2014/main" id="{A158618A-6040-C4B7-857B-C1EBCFFD12A3}"/>
              </a:ext>
            </a:extLst>
          </p:cNvPr>
          <p:cNvSpPr txBox="1"/>
          <p:nvPr/>
        </p:nvSpPr>
        <p:spPr>
          <a:xfrm>
            <a:off x="883920" y="4836160"/>
            <a:ext cx="10505440" cy="1259840"/>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7" name="TextBox 6">
            <a:extLst>
              <a:ext uri="{FF2B5EF4-FFF2-40B4-BE49-F238E27FC236}">
                <a16:creationId xmlns:a16="http://schemas.microsoft.com/office/drawing/2014/main" id="{5B96B353-313C-9377-3967-76135514D2A7}"/>
              </a:ext>
            </a:extLst>
          </p:cNvPr>
          <p:cNvSpPr txBox="1"/>
          <p:nvPr/>
        </p:nvSpPr>
        <p:spPr>
          <a:xfrm>
            <a:off x="883920" y="4836160"/>
            <a:ext cx="10505440" cy="125984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6600" dirty="0"/>
              <a:t>www.infrastructure.dc.gov </a:t>
            </a:r>
          </a:p>
        </p:txBody>
      </p:sp>
    </p:spTree>
    <p:extLst>
      <p:ext uri="{BB962C8B-B14F-4D97-AF65-F5344CB8AC3E}">
        <p14:creationId xmlns:p14="http://schemas.microsoft.com/office/powerpoint/2010/main" val="116841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Slide Title">
            <a:extLst>
              <a:ext uri="{FF2B5EF4-FFF2-40B4-BE49-F238E27FC236}">
                <a16:creationId xmlns:a16="http://schemas.microsoft.com/office/drawing/2014/main" id="{D7084C50-FB49-DDE4-D9B3-0453D248BF75}"/>
              </a:ext>
            </a:extLst>
          </p:cNvPr>
          <p:cNvSpPr>
            <a:spLocks noGrp="1"/>
          </p:cNvSpPr>
          <p:nvPr>
            <p:ph type="title"/>
            <p:custDataLst>
              <p:tags r:id="rId1"/>
            </p:custDataLst>
          </p:nvPr>
        </p:nvSpPr>
        <p:spPr>
          <a:xfrm>
            <a:off x="219934" y="3937504"/>
            <a:ext cx="11850145" cy="677108"/>
          </a:xfrm>
        </p:spPr>
        <p:txBody>
          <a:bodyPr vert="horz"/>
          <a:lstStyle/>
          <a:p>
            <a:r>
              <a:rPr lang="en-US" b="1" dirty="0">
                <a:latin typeface="Neutra Text Alt" panose="02000000000000000000" pitchFamily="50" charset="0"/>
              </a:rPr>
              <a:t>Task Force Project Recommendations</a:t>
            </a:r>
          </a:p>
        </p:txBody>
      </p:sp>
    </p:spTree>
    <p:extLst>
      <p:ext uri="{BB962C8B-B14F-4D97-AF65-F5344CB8AC3E}">
        <p14:creationId xmlns:p14="http://schemas.microsoft.com/office/powerpoint/2010/main" val="286887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06B0AFF-E74C-49B9-4762-62551CB13116}"/>
              </a:ext>
            </a:extLst>
          </p:cNvPr>
          <p:cNvSpPr/>
          <p:nvPr/>
        </p:nvSpPr>
        <p:spPr>
          <a:xfrm>
            <a:off x="1591221" y="3914290"/>
            <a:ext cx="2408799" cy="2408799"/>
          </a:xfrm>
          <a:prstGeom prst="ellipse">
            <a:avLst/>
          </a:prstGeom>
          <a:solidFill>
            <a:srgbClr val="09732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6" name="Oval 5">
            <a:extLst>
              <a:ext uri="{FF2B5EF4-FFF2-40B4-BE49-F238E27FC236}">
                <a16:creationId xmlns:a16="http://schemas.microsoft.com/office/drawing/2014/main" id="{F40B4E2E-5A1E-060E-8DED-05E695D1168D}"/>
              </a:ext>
            </a:extLst>
          </p:cNvPr>
          <p:cNvSpPr/>
          <p:nvPr/>
        </p:nvSpPr>
        <p:spPr>
          <a:xfrm>
            <a:off x="4567498" y="3914290"/>
            <a:ext cx="2408799" cy="2408799"/>
          </a:xfrm>
          <a:prstGeom prst="ellipse">
            <a:avLst/>
          </a:prstGeom>
          <a:solidFill>
            <a:srgbClr val="09732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8" name="Oval 7">
            <a:extLst>
              <a:ext uri="{FF2B5EF4-FFF2-40B4-BE49-F238E27FC236}">
                <a16:creationId xmlns:a16="http://schemas.microsoft.com/office/drawing/2014/main" id="{E4C6DAAC-E4ED-3A8E-88B3-E3DB3962C5CF}"/>
              </a:ext>
            </a:extLst>
          </p:cNvPr>
          <p:cNvSpPr/>
          <p:nvPr/>
        </p:nvSpPr>
        <p:spPr>
          <a:xfrm>
            <a:off x="7543774" y="3914290"/>
            <a:ext cx="2408799" cy="2408799"/>
          </a:xfrm>
          <a:prstGeom prst="ellipse">
            <a:avLst/>
          </a:prstGeom>
          <a:solidFill>
            <a:srgbClr val="09732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 name="Oval 8">
            <a:extLst>
              <a:ext uri="{FF2B5EF4-FFF2-40B4-BE49-F238E27FC236}">
                <a16:creationId xmlns:a16="http://schemas.microsoft.com/office/drawing/2014/main" id="{97FFA616-DBC5-C277-3C17-39450B4A9F74}"/>
              </a:ext>
            </a:extLst>
          </p:cNvPr>
          <p:cNvSpPr/>
          <p:nvPr/>
        </p:nvSpPr>
        <p:spPr>
          <a:xfrm>
            <a:off x="2976880" y="1623837"/>
            <a:ext cx="2408799" cy="2408799"/>
          </a:xfrm>
          <a:prstGeom prst="ellipse">
            <a:avLst/>
          </a:prstGeom>
          <a:solidFill>
            <a:srgbClr val="09732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0" name="Oval 9">
            <a:extLst>
              <a:ext uri="{FF2B5EF4-FFF2-40B4-BE49-F238E27FC236}">
                <a16:creationId xmlns:a16="http://schemas.microsoft.com/office/drawing/2014/main" id="{375D7F6C-51CB-9F57-96F6-D9017C29F344}"/>
              </a:ext>
            </a:extLst>
          </p:cNvPr>
          <p:cNvSpPr/>
          <p:nvPr/>
        </p:nvSpPr>
        <p:spPr>
          <a:xfrm>
            <a:off x="6090894" y="1623837"/>
            <a:ext cx="2408799" cy="2408799"/>
          </a:xfrm>
          <a:prstGeom prst="ellipse">
            <a:avLst/>
          </a:prstGeom>
          <a:solidFill>
            <a:srgbClr val="09732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 name="Title 4">
            <a:extLst>
              <a:ext uri="{FF2B5EF4-FFF2-40B4-BE49-F238E27FC236}">
                <a16:creationId xmlns:a16="http://schemas.microsoft.com/office/drawing/2014/main" id="{5EDAB166-8E8E-40C4-8C73-044EE3D79011}"/>
              </a:ext>
            </a:extLst>
          </p:cNvPr>
          <p:cNvSpPr>
            <a:spLocks noGrp="1"/>
          </p:cNvSpPr>
          <p:nvPr>
            <p:ph type="title"/>
          </p:nvPr>
        </p:nvSpPr>
        <p:spPr/>
        <p:txBody>
          <a:bodyPr vert="horz"/>
          <a:lstStyle/>
          <a:p>
            <a:r>
              <a:rPr lang="en-US" b="1" dirty="0">
                <a:latin typeface="+mn-lt"/>
              </a:rPr>
              <a:t>Environment &amp; Resilience Subcommittee Priorities</a:t>
            </a:r>
            <a:endParaRPr lang="en-US" dirty="0">
              <a:latin typeface="+mn-lt"/>
            </a:endParaRPr>
          </a:p>
        </p:txBody>
      </p:sp>
      <p:sp>
        <p:nvSpPr>
          <p:cNvPr id="17" name="HeadingWithBodyText 17">
            <a:extLst>
              <a:ext uri="{FF2B5EF4-FFF2-40B4-BE49-F238E27FC236}">
                <a16:creationId xmlns:a16="http://schemas.microsoft.com/office/drawing/2014/main" id="{2B0A3ADB-7680-419D-8F5F-250290A6B4F9}"/>
              </a:ext>
            </a:extLst>
          </p:cNvPr>
          <p:cNvSpPr txBox="1">
            <a:spLocks/>
          </p:cNvSpPr>
          <p:nvPr>
            <p:custDataLst>
              <p:tags r:id="rId1"/>
            </p:custDataLst>
          </p:nvPr>
        </p:nvSpPr>
        <p:spPr>
          <a:xfrm>
            <a:off x="3319772" y="2206917"/>
            <a:ext cx="1693596"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sym typeface="Arial" panose="020B0604020202020204" pitchFamily="34" charset="0"/>
              </a:rPr>
              <a:t>Invest in clean transportation </a:t>
            </a:r>
            <a:r>
              <a:rPr lang="en-US" sz="1800" b="1" dirty="0">
                <a:solidFill>
                  <a:schemeClr val="bg1"/>
                </a:solidFill>
                <a:latin typeface="+mn-lt"/>
              </a:rPr>
              <a:t>micro mobility hubs</a:t>
            </a:r>
            <a:endParaRPr kumimoji="0" lang="en-US" sz="1800" b="1" i="0" u="none" strike="noStrike" kern="1200" cap="none" spc="0" normalizeH="0" baseline="0" noProof="0" dirty="0">
              <a:ln>
                <a:noFill/>
              </a:ln>
              <a:solidFill>
                <a:schemeClr val="bg1"/>
              </a:solidFill>
              <a:effectLst/>
              <a:uLnTx/>
              <a:uFillTx/>
              <a:latin typeface="+mn-lt"/>
              <a:ea typeface="+mn-ea"/>
              <a:cs typeface="Arial" panose="020B0604020202020204" pitchFamily="34" charset="0"/>
              <a:sym typeface="Arial" panose="020B0604020202020204" pitchFamily="34" charset="0"/>
            </a:endParaRPr>
          </a:p>
        </p:txBody>
      </p:sp>
      <p:sp>
        <p:nvSpPr>
          <p:cNvPr id="19" name="HeadingWithBodyText 17">
            <a:extLst>
              <a:ext uri="{FF2B5EF4-FFF2-40B4-BE49-F238E27FC236}">
                <a16:creationId xmlns:a16="http://schemas.microsoft.com/office/drawing/2014/main" id="{5E15C49B-0A1D-47FD-AD4A-383E5633C8D9}"/>
              </a:ext>
            </a:extLst>
          </p:cNvPr>
          <p:cNvSpPr txBox="1">
            <a:spLocks/>
          </p:cNvSpPr>
          <p:nvPr>
            <p:custDataLst>
              <p:tags r:id="rId2"/>
            </p:custDataLst>
          </p:nvPr>
        </p:nvSpPr>
        <p:spPr>
          <a:xfrm>
            <a:off x="6361117" y="2063973"/>
            <a:ext cx="1845169" cy="13849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Convert existing District buildings into net zero, grid interactive buildings</a:t>
            </a:r>
          </a:p>
        </p:txBody>
      </p:sp>
      <p:sp>
        <p:nvSpPr>
          <p:cNvPr id="3" name="TextBox 2">
            <a:extLst>
              <a:ext uri="{FF2B5EF4-FFF2-40B4-BE49-F238E27FC236}">
                <a16:creationId xmlns:a16="http://schemas.microsoft.com/office/drawing/2014/main" id="{BFAFFA20-25E3-137A-B08F-9BD6AFEC54F7}"/>
              </a:ext>
            </a:extLst>
          </p:cNvPr>
          <p:cNvSpPr txBox="1"/>
          <p:nvPr/>
        </p:nvSpPr>
        <p:spPr>
          <a:xfrm>
            <a:off x="4592876" y="2992358"/>
            <a:ext cx="3324207" cy="340191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11" name="HeadingWithBodyText 17">
            <a:extLst>
              <a:ext uri="{FF2B5EF4-FFF2-40B4-BE49-F238E27FC236}">
                <a16:creationId xmlns:a16="http://schemas.microsoft.com/office/drawing/2014/main" id="{EB2A5E8C-34D1-27F1-8457-0A0EB00C8F3D}"/>
              </a:ext>
            </a:extLst>
          </p:cNvPr>
          <p:cNvSpPr txBox="1">
            <a:spLocks/>
          </p:cNvSpPr>
          <p:nvPr>
            <p:custDataLst>
              <p:tags r:id="rId3"/>
            </p:custDataLst>
          </p:nvPr>
        </p:nvSpPr>
        <p:spPr>
          <a:xfrm>
            <a:off x="1862117" y="4529006"/>
            <a:ext cx="1714203"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1pPr>
            <a:lvl2pPr marL="228600" lvl="1" indent="-225425">
              <a:lnSpc>
                <a:spcPct val="100000"/>
              </a:lnSpc>
              <a:spcBef>
                <a:spcPts val="0"/>
              </a:spcBef>
              <a:spcAft>
                <a:spcPts val="300"/>
              </a:spcAft>
              <a:buClr>
                <a:schemeClr val="tx1"/>
              </a:buClr>
              <a:buSzPct val="110000"/>
              <a:buFont typeface="Wingdings" panose="05000000000000000000" pitchFamily="2" charset="2"/>
              <a:buChar char=""/>
              <a:defRPr lang="en-US" sz="1600" dirty="0">
                <a:latin typeface="Arial" panose="020B0604020202020204" pitchFamily="34" charset="0"/>
                <a:cs typeface="Arial" panose="020B0604020202020204" pitchFamily="34" charset="0"/>
                <a:sym typeface="Arial" panose="020B0604020202020204" pitchFamily="34" charset="0"/>
              </a:defRPr>
            </a:lvl2pPr>
            <a:lvl3pPr marL="442913" lvl="2" indent="-214313">
              <a:lnSpc>
                <a:spcPct val="100000"/>
              </a:lnSpc>
              <a:spcBef>
                <a:spcPts val="0"/>
              </a:spcBef>
              <a:spcAft>
                <a:spcPts val="300"/>
              </a:spcAft>
              <a:buClr>
                <a:schemeClr val="tx1"/>
              </a:buClr>
              <a:buSzPct val="11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3pPr>
            <a:lvl4pPr marL="598488" lvl="3" indent="-152400">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4pPr>
            <a:lvl5pPr marL="817563" lvl="4" indent="-147638">
              <a:lnSpc>
                <a:spcPct val="100000"/>
              </a:lnSpc>
              <a:spcBef>
                <a:spcPts val="0"/>
              </a:spcBef>
              <a:spcAft>
                <a:spcPts val="300"/>
              </a:spcAft>
              <a:buClr>
                <a:schemeClr val="tx1"/>
              </a:buClr>
              <a:buSzPct val="100000"/>
              <a:buFont typeface="Arial" panose="020B0604020202020204" pitchFamily="34" charset="0"/>
              <a:buChar char="̶"/>
              <a:defRPr lang="en-US"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i="0" dirty="0">
                <a:solidFill>
                  <a:schemeClr val="bg1"/>
                </a:solidFill>
                <a:effectLst/>
                <a:latin typeface="+mn-lt"/>
              </a:rPr>
              <a:t>Expand recreation on the Anacostia River for all residents </a:t>
            </a:r>
            <a:br>
              <a:rPr lang="en-US" sz="2400" dirty="0">
                <a:solidFill>
                  <a:schemeClr val="bg1"/>
                </a:solidFill>
                <a:latin typeface="+mn-lt"/>
              </a:rPr>
            </a:br>
            <a:endParaRPr lang="en-US" sz="2400" dirty="0">
              <a:solidFill>
                <a:schemeClr val="bg1"/>
              </a:solidFill>
              <a:latin typeface="+mn-lt"/>
            </a:endParaRPr>
          </a:p>
        </p:txBody>
      </p:sp>
      <p:sp>
        <p:nvSpPr>
          <p:cNvPr id="15" name="TextBox 14">
            <a:extLst>
              <a:ext uri="{FF2B5EF4-FFF2-40B4-BE49-F238E27FC236}">
                <a16:creationId xmlns:a16="http://schemas.microsoft.com/office/drawing/2014/main" id="{5214A3F2-B8DC-ABD7-E3E6-16B35CFABC6B}"/>
              </a:ext>
            </a:extLst>
          </p:cNvPr>
          <p:cNvSpPr txBox="1"/>
          <p:nvPr/>
        </p:nvSpPr>
        <p:spPr>
          <a:xfrm>
            <a:off x="4716459" y="4388851"/>
            <a:ext cx="2098096" cy="1477328"/>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800"/>
              </a:spcBef>
              <a:spcAft>
                <a:spcPts val="600"/>
              </a:spcAft>
              <a:buClr>
                <a:srgbClr val="000000"/>
              </a:buClr>
              <a:buSzPct val="100000"/>
              <a:buFont typeface="Segoe UI" panose="020B0502040204020203" pitchFamily="34" charset="0"/>
              <a:buChar char="​"/>
              <a:tabLst/>
              <a:defRPr/>
            </a:pPr>
            <a:r>
              <a:rPr lang="en-US" sz="1800" b="1" dirty="0">
                <a:solidFill>
                  <a:schemeClr val="bg1"/>
                </a:solidFill>
                <a:latin typeface="+mn-lt"/>
              </a:rPr>
              <a:t>Restore over 20 acres of tidal wetlands adjacent to Kenilworth Park North</a:t>
            </a:r>
            <a:endParaRPr lang="en-US" sz="1800" b="1" i="0" dirty="0">
              <a:solidFill>
                <a:schemeClr val="bg1"/>
              </a:solidFill>
              <a:effectLst/>
              <a:latin typeface="+mn-lt"/>
            </a:endParaRPr>
          </a:p>
        </p:txBody>
      </p:sp>
      <p:sp>
        <p:nvSpPr>
          <p:cNvPr id="16" name="TextBox 15">
            <a:extLst>
              <a:ext uri="{FF2B5EF4-FFF2-40B4-BE49-F238E27FC236}">
                <a16:creationId xmlns:a16="http://schemas.microsoft.com/office/drawing/2014/main" id="{1E69DE27-2118-8BA4-EA33-D895D0742E40}"/>
              </a:ext>
            </a:extLst>
          </p:cNvPr>
          <p:cNvSpPr txBox="1"/>
          <p:nvPr/>
        </p:nvSpPr>
        <p:spPr>
          <a:xfrm>
            <a:off x="7921985" y="4376553"/>
            <a:ext cx="1619926" cy="1120007"/>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800" b="1" dirty="0">
                <a:solidFill>
                  <a:schemeClr val="bg1"/>
                </a:solidFill>
                <a:effectLst/>
                <a:latin typeface="Neutra Text" panose="02000000000000000000" pitchFamily="50" charset="0"/>
                <a:ea typeface="Calibri" panose="020F0502020204030204" pitchFamily="34" charset="0"/>
                <a:cs typeface="Times New Roman" panose="02020603050405020304" pitchFamily="18" charset="0"/>
              </a:rPr>
              <a:t>Create new green gateways and centers of economic development</a:t>
            </a:r>
            <a:r>
              <a:rPr lang="en-US" sz="1800" dirty="0">
                <a:solidFill>
                  <a:schemeClr val="bg1"/>
                </a:solidFill>
                <a:effectLst/>
                <a:latin typeface="Neutra Text" panose="02000000000000000000" pitchFamily="50" charset="0"/>
                <a:ea typeface="Calibri" panose="020F0502020204030204" pitchFamily="34" charset="0"/>
                <a:cs typeface="Times New Roman" panose="02020603050405020304" pitchFamily="18" charset="0"/>
              </a:rPr>
              <a:t> </a:t>
            </a:r>
            <a:endParaRPr lang="en-US" sz="1600" dirty="0">
              <a:solidFill>
                <a:schemeClr val="bg1"/>
              </a:solidFill>
            </a:endParaRPr>
          </a:p>
        </p:txBody>
      </p:sp>
      <p:sp>
        <p:nvSpPr>
          <p:cNvPr id="18" name="TextBox 17">
            <a:extLst>
              <a:ext uri="{FF2B5EF4-FFF2-40B4-BE49-F238E27FC236}">
                <a16:creationId xmlns:a16="http://schemas.microsoft.com/office/drawing/2014/main" id="{F9F35F54-8278-7CDA-9B71-63F59E00742D}"/>
              </a:ext>
            </a:extLst>
          </p:cNvPr>
          <p:cNvSpPr txBox="1"/>
          <p:nvPr/>
        </p:nvSpPr>
        <p:spPr>
          <a:xfrm>
            <a:off x="554736" y="1198880"/>
            <a:ext cx="914400"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Tree>
    <p:extLst>
      <p:ext uri="{BB962C8B-B14F-4D97-AF65-F5344CB8AC3E}">
        <p14:creationId xmlns:p14="http://schemas.microsoft.com/office/powerpoint/2010/main" val="1026301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HINKCELLPRESENTATIONDONOTDELETE" val="&lt;?xml version=&quot;1.0&quot; encoding=&quot;UTF-16&quot; standalone=&quot;yes&quot;?&gt;&lt;root reqver=&quot;25060&quot;&gt;&lt;version val=&quot;281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EMPLATELASTEDITED" val="2021-11-23 10:58 AM"/>
  <p:tag name="TSCLIENT" val="True"/>
  <p:tag name="MTBTACCENT" val="Accent2ColorBoldText"/>
  <p:tag name="ICONENCLOSURE" val="False"/>
  <p:tag name="ICONLINEFILL" val="Color [A=255, R=9, G=115, B=45]"/>
  <p:tag name="ICONLINEFILLTHEME" val="Accent 2"/>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5.xml><?xml version="1.0" encoding="utf-8"?>
<p:tagLst xmlns:a="http://schemas.openxmlformats.org/drawingml/2006/main" xmlns:r="http://schemas.openxmlformats.org/officeDocument/2006/relationships" xmlns:p="http://schemas.openxmlformats.org/presentationml/2006/main">
  <p:tag name="SHAPENAME" val="5. Source"/>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2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3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xml><?xml version="1.0" encoding="utf-8"?>
<p:tagLst xmlns:a="http://schemas.openxmlformats.org/drawingml/2006/main" xmlns:r="http://schemas.openxmlformats.org/officeDocument/2006/relationships" xmlns:p="http://schemas.openxmlformats.org/presentationml/2006/main">
  <p:tag name="SHAPENAME" val="5. Source"/>
</p:tagLst>
</file>

<file path=ppt/tags/tag1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9.xml><?xml version="1.0" encoding="utf-8"?>
<p:tagLst xmlns:a="http://schemas.openxmlformats.org/drawingml/2006/main" xmlns:r="http://schemas.openxmlformats.org/officeDocument/2006/relationships" xmlns:p="http://schemas.openxmlformats.org/presentationml/2006/main">
  <p:tag name="SHAPENAME" val="5. Source"/>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SHAPENAME" val="5. Source"/>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SHAPENAME" val="5. Source"/>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8.xml><?xml version="1.0" encoding="utf-8"?>
<p:tagLst xmlns:a="http://schemas.openxmlformats.org/drawingml/2006/main" xmlns:r="http://schemas.openxmlformats.org/officeDocument/2006/relationships" xmlns:p="http://schemas.openxmlformats.org/presentationml/2006/main">
  <p:tag name="SHAPENAME" val="5. Sourc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8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xml><?xml version="1.0" encoding="utf-8"?>
<p:tagLst xmlns:a="http://schemas.openxmlformats.org/drawingml/2006/main" xmlns:r="http://schemas.openxmlformats.org/officeDocument/2006/relationships" xmlns:p="http://schemas.openxmlformats.org/presentationml/2006/main">
  <p:tag name="SHAPENAME" val="5. Source"/>
</p:tagLst>
</file>

<file path=ppt/tags/tag1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Grid"/>
</p:tagLst>
</file>

<file path=ppt/tags/tag19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92.xml><?xml version="1.0" encoding="utf-8"?>
<p:tagLst xmlns:a="http://schemas.openxmlformats.org/drawingml/2006/main" xmlns:r="http://schemas.openxmlformats.org/officeDocument/2006/relationships" xmlns:p="http://schemas.openxmlformats.org/presentationml/2006/main">
  <p:tag name="NAME" val="ACET"/>
</p:tagLst>
</file>

<file path=ppt/tags/tag1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
</p:tagLst>
</file>

<file path=ppt/tags/tag196.xml><?xml version="1.0" encoding="utf-8"?>
<p:tagLst xmlns:a="http://schemas.openxmlformats.org/drawingml/2006/main" xmlns:r="http://schemas.openxmlformats.org/officeDocument/2006/relationships" xmlns:p="http://schemas.openxmlformats.org/presentationml/2006/main">
  <p:tag name="NAME" val="Moon"/>
</p:tagLst>
</file>

<file path=ppt/tags/tag197.xml><?xml version="1.0" encoding="utf-8"?>
<p:tagLst xmlns:a="http://schemas.openxmlformats.org/drawingml/2006/main" xmlns:r="http://schemas.openxmlformats.org/officeDocument/2006/relationships" xmlns:p="http://schemas.openxmlformats.org/presentationml/2006/main">
  <p:tag name="NAME" val="Moon"/>
</p:tagLst>
</file>

<file path=ppt/tags/tag198.xml><?xml version="1.0" encoding="utf-8"?>
<p:tagLst xmlns:a="http://schemas.openxmlformats.org/drawingml/2006/main" xmlns:r="http://schemas.openxmlformats.org/officeDocument/2006/relationships" xmlns:p="http://schemas.openxmlformats.org/presentationml/2006/main">
  <p:tag name="NAME" val="Moon"/>
</p:tagLst>
</file>

<file path=ppt/tags/tag199.xml><?xml version="1.0" encoding="utf-8"?>
<p:tagLst xmlns:a="http://schemas.openxmlformats.org/drawingml/2006/main" xmlns:r="http://schemas.openxmlformats.org/officeDocument/2006/relationships" xmlns:p="http://schemas.openxmlformats.org/presentationml/2006/main">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ANGLE" val="5"/>
</p:tagLst>
</file>

<file path=ppt/tags/tag201.xml><?xml version="1.0" encoding="utf-8"?>
<p:tagLst xmlns:a="http://schemas.openxmlformats.org/drawingml/2006/main" xmlns:r="http://schemas.openxmlformats.org/officeDocument/2006/relationships" xmlns:p="http://schemas.openxmlformats.org/presentationml/2006/main">
  <p:tag name="ANGLE" val="4"/>
</p:tagLst>
</file>

<file path=ppt/tags/tag202.xml><?xml version="1.0" encoding="utf-8"?>
<p:tagLst xmlns:a="http://schemas.openxmlformats.org/drawingml/2006/main" xmlns:r="http://schemas.openxmlformats.org/officeDocument/2006/relationships" xmlns:p="http://schemas.openxmlformats.org/presentationml/2006/main">
  <p:tag name="ANGLE" val="4"/>
</p:tagLst>
</file>

<file path=ppt/tags/tag203.xml><?xml version="1.0" encoding="utf-8"?>
<p:tagLst xmlns:a="http://schemas.openxmlformats.org/drawingml/2006/main" xmlns:r="http://schemas.openxmlformats.org/officeDocument/2006/relationships" xmlns:p="http://schemas.openxmlformats.org/presentationml/2006/main">
  <p:tag name="ANGLE" val="3"/>
</p:tagLst>
</file>

<file path=ppt/tags/tag204.xml><?xml version="1.0" encoding="utf-8"?>
<p:tagLst xmlns:a="http://schemas.openxmlformats.org/drawingml/2006/main" xmlns:r="http://schemas.openxmlformats.org/officeDocument/2006/relationships" xmlns:p="http://schemas.openxmlformats.org/presentationml/2006/main">
  <p:tag name="ANGLE" val="3"/>
</p:tagLst>
</file>

<file path=ppt/tags/tag205.xml><?xml version="1.0" encoding="utf-8"?>
<p:tagLst xmlns:a="http://schemas.openxmlformats.org/drawingml/2006/main" xmlns:r="http://schemas.openxmlformats.org/officeDocument/2006/relationships" xmlns:p="http://schemas.openxmlformats.org/presentationml/2006/main">
  <p:tag name="ANGLE" val="2"/>
</p:tagLst>
</file>

<file path=ppt/tags/tag206.xml><?xml version="1.0" encoding="utf-8"?>
<p:tagLst xmlns:a="http://schemas.openxmlformats.org/drawingml/2006/main" xmlns:r="http://schemas.openxmlformats.org/officeDocument/2006/relationships" xmlns:p="http://schemas.openxmlformats.org/presentationml/2006/main">
  <p:tag name="ANGLE" val="2"/>
</p:tagLst>
</file>

<file path=ppt/tags/tag207.xml><?xml version="1.0" encoding="utf-8"?>
<p:tagLst xmlns:a="http://schemas.openxmlformats.org/drawingml/2006/main" xmlns:r="http://schemas.openxmlformats.org/officeDocument/2006/relationships" xmlns:p="http://schemas.openxmlformats.org/presentationml/2006/main">
  <p:tag name="ANGLE" val="1"/>
</p:tagLst>
</file>

<file path=ppt/tags/tag208.xml><?xml version="1.0" encoding="utf-8"?>
<p:tagLst xmlns:a="http://schemas.openxmlformats.org/drawingml/2006/main" xmlns:r="http://schemas.openxmlformats.org/officeDocument/2006/relationships" xmlns:p="http://schemas.openxmlformats.org/presentationml/2006/main">
  <p:tag name="ANGLE"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SHAPENAME" val="5. Source"/>
</p:tagLst>
</file>

<file path=ppt/tags/tag2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Grid"/>
</p:tagLst>
</file>

<file path=ppt/tags/tag221.xml><?xml version="1.0" encoding="utf-8"?>
<p:tagLst xmlns:a="http://schemas.openxmlformats.org/drawingml/2006/main" xmlns:r="http://schemas.openxmlformats.org/officeDocument/2006/relationships" xmlns:p="http://schemas.openxmlformats.org/presentationml/2006/main">
  <p:tag name="SHAPENAME" val="4. Footnote"/>
</p:tagLst>
</file>

<file path=ppt/tags/tag222.xml><?xml version="1.0" encoding="utf-8"?>
<p:tagLst xmlns:a="http://schemas.openxmlformats.org/drawingml/2006/main" xmlns:r="http://schemas.openxmlformats.org/officeDocument/2006/relationships" xmlns:p="http://schemas.openxmlformats.org/presentationml/2006/main">
  <p:tag name="NAME" val="ACET"/>
</p:tagLst>
</file>

<file path=ppt/tags/tag2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4.xml><?xml version="1.0" encoding="utf-8"?>
<p:tagLst xmlns:a="http://schemas.openxmlformats.org/drawingml/2006/main" xmlns:r="http://schemas.openxmlformats.org/officeDocument/2006/relationships" xmlns:p="http://schemas.openxmlformats.org/presentationml/2006/main">
  <p:tag name="NAME" val="Moon"/>
</p:tagLst>
</file>

<file path=ppt/tags/tag225.xml><?xml version="1.0" encoding="utf-8"?>
<p:tagLst xmlns:a="http://schemas.openxmlformats.org/drawingml/2006/main" xmlns:r="http://schemas.openxmlformats.org/officeDocument/2006/relationships" xmlns:p="http://schemas.openxmlformats.org/presentationml/2006/main">
  <p:tag name="NAME" val="Moon"/>
</p:tagLst>
</file>

<file path=ppt/tags/tag226.xml><?xml version="1.0" encoding="utf-8"?>
<p:tagLst xmlns:a="http://schemas.openxmlformats.org/drawingml/2006/main" xmlns:r="http://schemas.openxmlformats.org/officeDocument/2006/relationships" xmlns:p="http://schemas.openxmlformats.org/presentationml/2006/main">
  <p:tag name="NAME" val="Moon"/>
</p:tagLst>
</file>

<file path=ppt/tags/tag227.xml><?xml version="1.0" encoding="utf-8"?>
<p:tagLst xmlns:a="http://schemas.openxmlformats.org/drawingml/2006/main" xmlns:r="http://schemas.openxmlformats.org/officeDocument/2006/relationships" xmlns:p="http://schemas.openxmlformats.org/presentationml/2006/main">
  <p:tag name="NAME" val="Moon"/>
</p:tagLst>
</file>

<file path=ppt/tags/tag228.xml><?xml version="1.0" encoding="utf-8"?>
<p:tagLst xmlns:a="http://schemas.openxmlformats.org/drawingml/2006/main" xmlns:r="http://schemas.openxmlformats.org/officeDocument/2006/relationships" xmlns:p="http://schemas.openxmlformats.org/presentationml/2006/main">
  <p:tag name="NAME" val="Moon"/>
</p:tagLst>
</file>

<file path=ppt/tags/tag229.xml><?xml version="1.0" encoding="utf-8"?>
<p:tagLst xmlns:a="http://schemas.openxmlformats.org/drawingml/2006/main" xmlns:r="http://schemas.openxmlformats.org/officeDocument/2006/relationships" xmlns:p="http://schemas.openxmlformats.org/presentationml/2006/main">
  <p:tag name="ANGLE" val="5"/>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ANGLE" val="5"/>
</p:tagLst>
</file>

<file path=ppt/tags/tag231.xml><?xml version="1.0" encoding="utf-8"?>
<p:tagLst xmlns:a="http://schemas.openxmlformats.org/drawingml/2006/main" xmlns:r="http://schemas.openxmlformats.org/officeDocument/2006/relationships" xmlns:p="http://schemas.openxmlformats.org/presentationml/2006/main">
  <p:tag name="ANGLE" val="4"/>
</p:tagLst>
</file>

<file path=ppt/tags/tag232.xml><?xml version="1.0" encoding="utf-8"?>
<p:tagLst xmlns:a="http://schemas.openxmlformats.org/drawingml/2006/main" xmlns:r="http://schemas.openxmlformats.org/officeDocument/2006/relationships" xmlns:p="http://schemas.openxmlformats.org/presentationml/2006/main">
  <p:tag name="ANGLE" val="4"/>
</p:tagLst>
</file>

<file path=ppt/tags/tag233.xml><?xml version="1.0" encoding="utf-8"?>
<p:tagLst xmlns:a="http://schemas.openxmlformats.org/drawingml/2006/main" xmlns:r="http://schemas.openxmlformats.org/officeDocument/2006/relationships" xmlns:p="http://schemas.openxmlformats.org/presentationml/2006/main">
  <p:tag name="ANGLE" val="3"/>
</p:tagLst>
</file>

<file path=ppt/tags/tag234.xml><?xml version="1.0" encoding="utf-8"?>
<p:tagLst xmlns:a="http://schemas.openxmlformats.org/drawingml/2006/main" xmlns:r="http://schemas.openxmlformats.org/officeDocument/2006/relationships" xmlns:p="http://schemas.openxmlformats.org/presentationml/2006/main">
  <p:tag name="ANGLE" val="3"/>
</p:tagLst>
</file>

<file path=ppt/tags/tag235.xml><?xml version="1.0" encoding="utf-8"?>
<p:tagLst xmlns:a="http://schemas.openxmlformats.org/drawingml/2006/main" xmlns:r="http://schemas.openxmlformats.org/officeDocument/2006/relationships" xmlns:p="http://schemas.openxmlformats.org/presentationml/2006/main">
  <p:tag name="ANGLE" val="2"/>
</p:tagLst>
</file>

<file path=ppt/tags/tag236.xml><?xml version="1.0" encoding="utf-8"?>
<p:tagLst xmlns:a="http://schemas.openxmlformats.org/drawingml/2006/main" xmlns:r="http://schemas.openxmlformats.org/officeDocument/2006/relationships" xmlns:p="http://schemas.openxmlformats.org/presentationml/2006/main">
  <p:tag name="ANGLE" val="2"/>
</p:tagLst>
</file>

<file path=ppt/tags/tag237.xml><?xml version="1.0" encoding="utf-8"?>
<p:tagLst xmlns:a="http://schemas.openxmlformats.org/drawingml/2006/main" xmlns:r="http://schemas.openxmlformats.org/officeDocument/2006/relationships" xmlns:p="http://schemas.openxmlformats.org/presentationml/2006/main">
  <p:tag name="ANGLE" val="1"/>
</p:tagLst>
</file>

<file path=ppt/tags/tag238.xml><?xml version="1.0" encoding="utf-8"?>
<p:tagLst xmlns:a="http://schemas.openxmlformats.org/drawingml/2006/main" xmlns:r="http://schemas.openxmlformats.org/officeDocument/2006/relationships" xmlns:p="http://schemas.openxmlformats.org/presentationml/2006/main">
  <p:tag name="ANGLE" val="1"/>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49.xml><?xml version="1.0" encoding="utf-8"?>
<p:tagLst xmlns:a="http://schemas.openxmlformats.org/drawingml/2006/main" xmlns:r="http://schemas.openxmlformats.org/officeDocument/2006/relationships" xmlns:p="http://schemas.openxmlformats.org/presentationml/2006/main">
  <p:tag name="SHAPENAME" val="4. Footnote"/>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1.xml><?xml version="1.0" encoding="utf-8"?>
<p:tagLst xmlns:a="http://schemas.openxmlformats.org/drawingml/2006/main" xmlns:r="http://schemas.openxmlformats.org/officeDocument/2006/relationships" xmlns:p="http://schemas.openxmlformats.org/presentationml/2006/main">
  <p:tag name="NAME" val="ACET"/>
</p:tagLst>
</file>

<file path=ppt/tags/tag252.xml><?xml version="1.0" encoding="utf-8"?>
<p:tagLst xmlns:a="http://schemas.openxmlformats.org/drawingml/2006/main" xmlns:r="http://schemas.openxmlformats.org/officeDocument/2006/relationships" xmlns:p="http://schemas.openxmlformats.org/presentationml/2006/main">
  <p:tag name="NAME" val="Moon"/>
</p:tagLst>
</file>

<file path=ppt/tags/tag253.xml><?xml version="1.0" encoding="utf-8"?>
<p:tagLst xmlns:a="http://schemas.openxmlformats.org/drawingml/2006/main" xmlns:r="http://schemas.openxmlformats.org/officeDocument/2006/relationships" xmlns:p="http://schemas.openxmlformats.org/presentationml/2006/main">
  <p:tag name="NAME" val="Moon"/>
</p:tagLst>
</file>

<file path=ppt/tags/tag254.xml><?xml version="1.0" encoding="utf-8"?>
<p:tagLst xmlns:a="http://schemas.openxmlformats.org/drawingml/2006/main" xmlns:r="http://schemas.openxmlformats.org/officeDocument/2006/relationships" xmlns:p="http://schemas.openxmlformats.org/presentationml/2006/main">
  <p:tag name="NAME" val="Moon"/>
</p:tagLst>
</file>

<file path=ppt/tags/tag255.xml><?xml version="1.0" encoding="utf-8"?>
<p:tagLst xmlns:a="http://schemas.openxmlformats.org/drawingml/2006/main" xmlns:r="http://schemas.openxmlformats.org/officeDocument/2006/relationships" xmlns:p="http://schemas.openxmlformats.org/presentationml/2006/main">
  <p:tag name="NAME" val="Moon"/>
</p:tagLst>
</file>

<file path=ppt/tags/tag256.xml><?xml version="1.0" encoding="utf-8"?>
<p:tagLst xmlns:a="http://schemas.openxmlformats.org/drawingml/2006/main" xmlns:r="http://schemas.openxmlformats.org/officeDocument/2006/relationships" xmlns:p="http://schemas.openxmlformats.org/presentationml/2006/main">
  <p:tag name="NAME" val="Moon"/>
</p:tagLst>
</file>

<file path=ppt/tags/tag257.xml><?xml version="1.0" encoding="utf-8"?>
<p:tagLst xmlns:a="http://schemas.openxmlformats.org/drawingml/2006/main" xmlns:r="http://schemas.openxmlformats.org/officeDocument/2006/relationships" xmlns:p="http://schemas.openxmlformats.org/presentationml/2006/main">
  <p:tag name="ANGLE" val="5"/>
</p:tagLst>
</file>

<file path=ppt/tags/tag258.xml><?xml version="1.0" encoding="utf-8"?>
<p:tagLst xmlns:a="http://schemas.openxmlformats.org/drawingml/2006/main" xmlns:r="http://schemas.openxmlformats.org/officeDocument/2006/relationships" xmlns:p="http://schemas.openxmlformats.org/presentationml/2006/main">
  <p:tag name="ANGLE" val="5"/>
</p:tagLst>
</file>

<file path=ppt/tags/tag259.xml><?xml version="1.0" encoding="utf-8"?>
<p:tagLst xmlns:a="http://schemas.openxmlformats.org/drawingml/2006/main" xmlns:r="http://schemas.openxmlformats.org/officeDocument/2006/relationships" xmlns:p="http://schemas.openxmlformats.org/presentationml/2006/main">
  <p:tag name="ANGLE" val="4"/>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ANGLE" val="4"/>
</p:tagLst>
</file>

<file path=ppt/tags/tag261.xml><?xml version="1.0" encoding="utf-8"?>
<p:tagLst xmlns:a="http://schemas.openxmlformats.org/drawingml/2006/main" xmlns:r="http://schemas.openxmlformats.org/officeDocument/2006/relationships" xmlns:p="http://schemas.openxmlformats.org/presentationml/2006/main">
  <p:tag name="ANGLE" val="3"/>
</p:tagLst>
</file>

<file path=ppt/tags/tag262.xml><?xml version="1.0" encoding="utf-8"?>
<p:tagLst xmlns:a="http://schemas.openxmlformats.org/drawingml/2006/main" xmlns:r="http://schemas.openxmlformats.org/officeDocument/2006/relationships" xmlns:p="http://schemas.openxmlformats.org/presentationml/2006/main">
  <p:tag name="ANGLE" val="3"/>
</p:tagLst>
</file>

<file path=ppt/tags/tag263.xml><?xml version="1.0" encoding="utf-8"?>
<p:tagLst xmlns:a="http://schemas.openxmlformats.org/drawingml/2006/main" xmlns:r="http://schemas.openxmlformats.org/officeDocument/2006/relationships" xmlns:p="http://schemas.openxmlformats.org/presentationml/2006/main">
  <p:tag name="ANGLE" val="2"/>
</p:tagLst>
</file>

<file path=ppt/tags/tag264.xml><?xml version="1.0" encoding="utf-8"?>
<p:tagLst xmlns:a="http://schemas.openxmlformats.org/drawingml/2006/main" xmlns:r="http://schemas.openxmlformats.org/officeDocument/2006/relationships" xmlns:p="http://schemas.openxmlformats.org/presentationml/2006/main">
  <p:tag name="ANGLE" val="2"/>
</p:tagLst>
</file>

<file path=ppt/tags/tag265.xml><?xml version="1.0" encoding="utf-8"?>
<p:tagLst xmlns:a="http://schemas.openxmlformats.org/drawingml/2006/main" xmlns:r="http://schemas.openxmlformats.org/officeDocument/2006/relationships" xmlns:p="http://schemas.openxmlformats.org/presentationml/2006/main">
  <p:tag name="ANGLE" val="1"/>
</p:tagLst>
</file>

<file path=ppt/tags/tag266.xml><?xml version="1.0" encoding="utf-8"?>
<p:tagLst xmlns:a="http://schemas.openxmlformats.org/drawingml/2006/main" xmlns:r="http://schemas.openxmlformats.org/officeDocument/2006/relationships" xmlns:p="http://schemas.openxmlformats.org/presentationml/2006/main">
  <p:tag name="ANGLE" val="1"/>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6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Subtitle"/>
</p:tagLst>
</file>

<file path=ppt/tags/tag271.xml><?xml version="1.0" encoding="utf-8"?>
<p:tagLst xmlns:a="http://schemas.openxmlformats.org/drawingml/2006/main" xmlns:r="http://schemas.openxmlformats.org/officeDocument/2006/relationships" xmlns:p="http://schemas.openxmlformats.org/presentationml/2006/main">
  <p:tag name="SHAPENAME" val="Titl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7.xml><?xml version="1.0" encoding="utf-8"?>
<p:tagLst xmlns:a="http://schemas.openxmlformats.org/drawingml/2006/main" xmlns:r="http://schemas.openxmlformats.org/officeDocument/2006/relationships" xmlns:p="http://schemas.openxmlformats.org/presentationml/2006/main">
  <p:tag name="SHAPENAME" val="5. Source"/>
</p:tagLst>
</file>

<file path=ppt/tags/tag2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4.xml><?xml version="1.0" encoding="utf-8"?>
<p:tagLst xmlns:a="http://schemas.openxmlformats.org/drawingml/2006/main" xmlns:r="http://schemas.openxmlformats.org/officeDocument/2006/relationships" xmlns:p="http://schemas.openxmlformats.org/presentationml/2006/main">
  <p:tag name="SHAPENAME" val="5. Sourc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90.xml><?xml version="1.0" encoding="utf-8"?>
<p:tagLst xmlns:a="http://schemas.openxmlformats.org/drawingml/2006/main" xmlns:r="http://schemas.openxmlformats.org/officeDocument/2006/relationships" xmlns:p="http://schemas.openxmlformats.org/presentationml/2006/main">
  <p:tag name="SHAPENAME" val="5. Sourc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4.xml><?xml version="1.0" encoding="utf-8"?>
<p:tagLst xmlns:a="http://schemas.openxmlformats.org/drawingml/2006/main" xmlns:r="http://schemas.openxmlformats.org/officeDocument/2006/relationships" xmlns:p="http://schemas.openxmlformats.org/presentationml/2006/main">
  <p:tag name="SHAPENAME" val="5. Source"/>
</p:tagLst>
</file>

<file path=ppt/tags/tag2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3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2.xml><?xml version="1.0" encoding="utf-8"?>
<p:tagLst xmlns:a="http://schemas.openxmlformats.org/drawingml/2006/main" xmlns:r="http://schemas.openxmlformats.org/officeDocument/2006/relationships" xmlns:p="http://schemas.openxmlformats.org/presentationml/2006/main">
  <p:tag name="SHAPENAME" val="5. Sourc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9.xml><?xml version="1.0" encoding="utf-8"?>
<p:tagLst xmlns:a="http://schemas.openxmlformats.org/drawingml/2006/main" xmlns:r="http://schemas.openxmlformats.org/officeDocument/2006/relationships" xmlns:p="http://schemas.openxmlformats.org/presentationml/2006/main">
  <p:tag name="SHAPENAME" val="5. Source"/>
</p:tagLst>
</file>

<file path=ppt/tags/tag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7.xml><?xml version="1.0" encoding="utf-8"?>
<p:tagLst xmlns:a="http://schemas.openxmlformats.org/drawingml/2006/main" xmlns:r="http://schemas.openxmlformats.org/officeDocument/2006/relationships" xmlns:p="http://schemas.openxmlformats.org/presentationml/2006/main">
  <p:tag name="SHAPENAME" val="5. Source"/>
</p:tagLst>
</file>

<file path=ppt/tags/tag3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2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xml><?xml version="1.0" encoding="utf-8"?>
<p:tagLst xmlns:a="http://schemas.openxmlformats.org/drawingml/2006/main" xmlns:r="http://schemas.openxmlformats.org/officeDocument/2006/relationships" xmlns:p="http://schemas.openxmlformats.org/presentationml/2006/main">
  <p:tag name="SHAPENAME" val="5. Source"/>
</p:tagLst>
</file>

<file path=ppt/tags/tag3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3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1.xml><?xml version="1.0" encoding="utf-8"?>
<p:tagLst xmlns:a="http://schemas.openxmlformats.org/drawingml/2006/main" xmlns:r="http://schemas.openxmlformats.org/officeDocument/2006/relationships" xmlns:p="http://schemas.openxmlformats.org/presentationml/2006/main">
  <p:tag name="SHAPENAME" val="5. Source"/>
</p:tagLst>
</file>

<file path=ppt/tags/tag3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6.xml><?xml version="1.0" encoding="utf-8"?>
<p:tagLst xmlns:a="http://schemas.openxmlformats.org/drawingml/2006/main" xmlns:r="http://schemas.openxmlformats.org/officeDocument/2006/relationships" xmlns:p="http://schemas.openxmlformats.org/presentationml/2006/main">
  <p:tag name="SHAPENAME" val="5. Source"/>
</p:tagLst>
</file>

<file path=ppt/tags/tag3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3.xml><?xml version="1.0" encoding="utf-8"?>
<p:tagLst xmlns:a="http://schemas.openxmlformats.org/drawingml/2006/main" xmlns:r="http://schemas.openxmlformats.org/officeDocument/2006/relationships" xmlns:p="http://schemas.openxmlformats.org/presentationml/2006/main">
  <p:tag name="SHAPENAME" val="5. Sourc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36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6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9.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70.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7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7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73.xml><?xml version="1.0" encoding="utf-8"?>
<p:tagLst xmlns:a="http://schemas.openxmlformats.org/drawingml/2006/main" xmlns:r="http://schemas.openxmlformats.org/officeDocument/2006/relationships" xmlns:p="http://schemas.openxmlformats.org/presentationml/2006/main">
  <p:tag name="SHAPENAME" val="5. Source"/>
</p:tagLst>
</file>

<file path=ppt/tags/tag3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79.xml><?xml version="1.0" encoding="utf-8"?>
<p:tagLst xmlns:a="http://schemas.openxmlformats.org/drawingml/2006/main" xmlns:r="http://schemas.openxmlformats.org/officeDocument/2006/relationships" xmlns:p="http://schemas.openxmlformats.org/presentationml/2006/main">
  <p:tag name="SHAPENAME" val="4. Footnote"/>
</p:tagLst>
</file>

<file path=ppt/tags/tag3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1.xml><?xml version="1.0" encoding="utf-8"?>
<p:tagLst xmlns:a="http://schemas.openxmlformats.org/drawingml/2006/main" xmlns:r="http://schemas.openxmlformats.org/officeDocument/2006/relationships" xmlns:p="http://schemas.openxmlformats.org/presentationml/2006/main">
  <p:tag name="NAME" val="ACET"/>
</p:tagLst>
</file>

<file path=ppt/tags/tag382.xml><?xml version="1.0" encoding="utf-8"?>
<p:tagLst xmlns:a="http://schemas.openxmlformats.org/drawingml/2006/main" xmlns:r="http://schemas.openxmlformats.org/officeDocument/2006/relationships" xmlns:p="http://schemas.openxmlformats.org/presentationml/2006/main">
  <p:tag name="NAME" val="Moon"/>
</p:tagLst>
</file>

<file path=ppt/tags/tag383.xml><?xml version="1.0" encoding="utf-8"?>
<p:tagLst xmlns:a="http://schemas.openxmlformats.org/drawingml/2006/main" xmlns:r="http://schemas.openxmlformats.org/officeDocument/2006/relationships" xmlns:p="http://schemas.openxmlformats.org/presentationml/2006/main">
  <p:tag name="NAME" val="Moon"/>
</p:tagLst>
</file>

<file path=ppt/tags/tag384.xml><?xml version="1.0" encoding="utf-8"?>
<p:tagLst xmlns:a="http://schemas.openxmlformats.org/drawingml/2006/main" xmlns:r="http://schemas.openxmlformats.org/officeDocument/2006/relationships" xmlns:p="http://schemas.openxmlformats.org/presentationml/2006/main">
  <p:tag name="NAME" val="Moon"/>
</p:tagLst>
</file>

<file path=ppt/tags/tag385.xml><?xml version="1.0" encoding="utf-8"?>
<p:tagLst xmlns:a="http://schemas.openxmlformats.org/drawingml/2006/main" xmlns:r="http://schemas.openxmlformats.org/officeDocument/2006/relationships" xmlns:p="http://schemas.openxmlformats.org/presentationml/2006/main">
  <p:tag name="NAME" val="Moon"/>
</p:tagLst>
</file>

<file path=ppt/tags/tag386.xml><?xml version="1.0" encoding="utf-8"?>
<p:tagLst xmlns:a="http://schemas.openxmlformats.org/drawingml/2006/main" xmlns:r="http://schemas.openxmlformats.org/officeDocument/2006/relationships" xmlns:p="http://schemas.openxmlformats.org/presentationml/2006/main">
  <p:tag name="NAME" val="Moon"/>
</p:tagLst>
</file>

<file path=ppt/tags/tag387.xml><?xml version="1.0" encoding="utf-8"?>
<p:tagLst xmlns:a="http://schemas.openxmlformats.org/drawingml/2006/main" xmlns:r="http://schemas.openxmlformats.org/officeDocument/2006/relationships" xmlns:p="http://schemas.openxmlformats.org/presentationml/2006/main">
  <p:tag name="ANGLE" val="5"/>
</p:tagLst>
</file>

<file path=ppt/tags/tag388.xml><?xml version="1.0" encoding="utf-8"?>
<p:tagLst xmlns:a="http://schemas.openxmlformats.org/drawingml/2006/main" xmlns:r="http://schemas.openxmlformats.org/officeDocument/2006/relationships" xmlns:p="http://schemas.openxmlformats.org/presentationml/2006/main">
  <p:tag name="ANGLE" val="5"/>
</p:tagLst>
</file>

<file path=ppt/tags/tag389.xml><?xml version="1.0" encoding="utf-8"?>
<p:tagLst xmlns:a="http://schemas.openxmlformats.org/drawingml/2006/main" xmlns:r="http://schemas.openxmlformats.org/officeDocument/2006/relationships" xmlns:p="http://schemas.openxmlformats.org/presentationml/2006/main">
  <p:tag name="ANGLE" val="4"/>
</p:tagLst>
</file>

<file path=ppt/tags/tag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0.xml><?xml version="1.0" encoding="utf-8"?>
<p:tagLst xmlns:a="http://schemas.openxmlformats.org/drawingml/2006/main" xmlns:r="http://schemas.openxmlformats.org/officeDocument/2006/relationships" xmlns:p="http://schemas.openxmlformats.org/presentationml/2006/main">
  <p:tag name="ANGLE" val="4"/>
</p:tagLst>
</file>

<file path=ppt/tags/tag391.xml><?xml version="1.0" encoding="utf-8"?>
<p:tagLst xmlns:a="http://schemas.openxmlformats.org/drawingml/2006/main" xmlns:r="http://schemas.openxmlformats.org/officeDocument/2006/relationships" xmlns:p="http://schemas.openxmlformats.org/presentationml/2006/main">
  <p:tag name="ANGLE" val="3"/>
</p:tagLst>
</file>

<file path=ppt/tags/tag392.xml><?xml version="1.0" encoding="utf-8"?>
<p:tagLst xmlns:a="http://schemas.openxmlformats.org/drawingml/2006/main" xmlns:r="http://schemas.openxmlformats.org/officeDocument/2006/relationships" xmlns:p="http://schemas.openxmlformats.org/presentationml/2006/main">
  <p:tag name="ANGLE" val="3"/>
</p:tagLst>
</file>

<file path=ppt/tags/tag393.xml><?xml version="1.0" encoding="utf-8"?>
<p:tagLst xmlns:a="http://schemas.openxmlformats.org/drawingml/2006/main" xmlns:r="http://schemas.openxmlformats.org/officeDocument/2006/relationships" xmlns:p="http://schemas.openxmlformats.org/presentationml/2006/main">
  <p:tag name="ANGLE" val="2"/>
</p:tagLst>
</file>

<file path=ppt/tags/tag394.xml><?xml version="1.0" encoding="utf-8"?>
<p:tagLst xmlns:a="http://schemas.openxmlformats.org/drawingml/2006/main" xmlns:r="http://schemas.openxmlformats.org/officeDocument/2006/relationships" xmlns:p="http://schemas.openxmlformats.org/presentationml/2006/main">
  <p:tag name="ANGLE" val="2"/>
</p:tagLst>
</file>

<file path=ppt/tags/tag395.xml><?xml version="1.0" encoding="utf-8"?>
<p:tagLst xmlns:a="http://schemas.openxmlformats.org/drawingml/2006/main" xmlns:r="http://schemas.openxmlformats.org/officeDocument/2006/relationships" xmlns:p="http://schemas.openxmlformats.org/presentationml/2006/main">
  <p:tag name="ANGLE" val="1"/>
</p:tagLst>
</file>

<file path=ppt/tags/tag396.xml><?xml version="1.0" encoding="utf-8"?>
<p:tagLst xmlns:a="http://schemas.openxmlformats.org/drawingml/2006/main" xmlns:r="http://schemas.openxmlformats.org/officeDocument/2006/relationships" xmlns:p="http://schemas.openxmlformats.org/presentationml/2006/main">
  <p:tag name="ANGLE" val="1"/>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9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NAME" val="ACET"/>
</p:tagLst>
</file>

<file path=ppt/tags/tag400.xml><?xml version="1.0" encoding="utf-8"?>
<p:tagLst xmlns:a="http://schemas.openxmlformats.org/drawingml/2006/main" xmlns:r="http://schemas.openxmlformats.org/officeDocument/2006/relationships" xmlns:p="http://schemas.openxmlformats.org/presentationml/2006/main">
  <p:tag name="SHAPENAME" val="Subtitle"/>
</p:tagLst>
</file>

<file path=ppt/tags/tag401.xml><?xml version="1.0" encoding="utf-8"?>
<p:tagLst xmlns:a="http://schemas.openxmlformats.org/drawingml/2006/main" xmlns:r="http://schemas.openxmlformats.org/officeDocument/2006/relationships" xmlns:p="http://schemas.openxmlformats.org/presentationml/2006/main">
  <p:tag name="SHAPENAME" val="Titl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SHAPENAME" val="5. Source"/>
</p:tagLst>
</file>

<file path=ppt/tags/tag4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4.xml><?xml version="1.0" encoding="utf-8"?>
<p:tagLst xmlns:a="http://schemas.openxmlformats.org/drawingml/2006/main" xmlns:r="http://schemas.openxmlformats.org/officeDocument/2006/relationships" xmlns:p="http://schemas.openxmlformats.org/presentationml/2006/main">
  <p:tag name="SHAPENAME" val="5. Sourc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20.xml><?xml version="1.0" encoding="utf-8"?>
<p:tagLst xmlns:a="http://schemas.openxmlformats.org/drawingml/2006/main" xmlns:r="http://schemas.openxmlformats.org/officeDocument/2006/relationships" xmlns:p="http://schemas.openxmlformats.org/presentationml/2006/main">
  <p:tag name="SHAPENAME" val="5. Sourc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4.xml><?xml version="1.0" encoding="utf-8"?>
<p:tagLst xmlns:a="http://schemas.openxmlformats.org/drawingml/2006/main" xmlns:r="http://schemas.openxmlformats.org/officeDocument/2006/relationships" xmlns:p="http://schemas.openxmlformats.org/presentationml/2006/main">
  <p:tag name="SHAPENAME" val="5. Source"/>
</p:tagLst>
</file>

<file path=ppt/tags/tag4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2.xml><?xml version="1.0" encoding="utf-8"?>
<p:tagLst xmlns:a="http://schemas.openxmlformats.org/drawingml/2006/main" xmlns:r="http://schemas.openxmlformats.org/officeDocument/2006/relationships" xmlns:p="http://schemas.openxmlformats.org/presentationml/2006/main">
  <p:tag name="SHAPENAME" val="5. Sourc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3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9.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4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7.xml><?xml version="1.0" encoding="utf-8"?>
<p:tagLst xmlns:a="http://schemas.openxmlformats.org/drawingml/2006/main" xmlns:r="http://schemas.openxmlformats.org/officeDocument/2006/relationships" xmlns:p="http://schemas.openxmlformats.org/presentationml/2006/main">
  <p:tag name="SHAPENAME" val="5. Source"/>
</p:tagLst>
</file>

<file path=ppt/tags/tag4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5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5.xml><?xml version="1.0" encoding="utf-8"?>
<p:tagLst xmlns:a="http://schemas.openxmlformats.org/drawingml/2006/main" xmlns:r="http://schemas.openxmlformats.org/officeDocument/2006/relationships" xmlns:p="http://schemas.openxmlformats.org/presentationml/2006/main">
  <p:tag name="SHAPENAME" val="5. Source"/>
</p:tagLst>
</file>

<file path=ppt/tags/tag4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ANGLE" val="5"/>
</p:tagLst>
</file>

<file path=ppt/tags/tag46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3.xml><?xml version="1.0" encoding="utf-8"?>
<p:tagLst xmlns:a="http://schemas.openxmlformats.org/drawingml/2006/main" xmlns:r="http://schemas.openxmlformats.org/officeDocument/2006/relationships" xmlns:p="http://schemas.openxmlformats.org/presentationml/2006/main">
  <p:tag name="SHAPENAME" val="5. Source"/>
</p:tagLst>
</file>

<file path=ppt/tags/tag4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6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7.xml><?xml version="1.0" encoding="utf-8"?>
<p:tagLst xmlns:a="http://schemas.openxmlformats.org/drawingml/2006/main" xmlns:r="http://schemas.openxmlformats.org/officeDocument/2006/relationships" xmlns:p="http://schemas.openxmlformats.org/presentationml/2006/main">
  <p:tag name="ANGLE" val="5"/>
</p:tagLst>
</file>

<file path=ppt/tags/tag4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1.xml><?xml version="1.0" encoding="utf-8"?>
<p:tagLst xmlns:a="http://schemas.openxmlformats.org/drawingml/2006/main" xmlns:r="http://schemas.openxmlformats.org/officeDocument/2006/relationships" xmlns:p="http://schemas.openxmlformats.org/presentationml/2006/main">
  <p:tag name="SHAPENAME" val="5. Source"/>
</p:tagLst>
</file>

<file path=ppt/tags/tag4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7.xml><?xml version="1.0" encoding="utf-8"?>
<p:tagLst xmlns:a="http://schemas.openxmlformats.org/drawingml/2006/main" xmlns:r="http://schemas.openxmlformats.org/officeDocument/2006/relationships" xmlns:p="http://schemas.openxmlformats.org/presentationml/2006/main">
  <p:tag name="SHAPENAME" val="5. Source"/>
</p:tagLst>
</file>

<file path=ppt/tags/tag4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NGLE" val="4"/>
</p:tagLst>
</file>

<file path=ppt/tags/tag4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1.xml><?xml version="1.0" encoding="utf-8"?>
<p:tagLst xmlns:a="http://schemas.openxmlformats.org/drawingml/2006/main" xmlns:r="http://schemas.openxmlformats.org/officeDocument/2006/relationships" xmlns:p="http://schemas.openxmlformats.org/presentationml/2006/main">
  <p:tag name="SHAPENAME" val="5. Source"/>
</p:tagLst>
</file>

<file path=ppt/tags/tag4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6.xml><?xml version="1.0" encoding="utf-8"?>
<p:tagLst xmlns:a="http://schemas.openxmlformats.org/drawingml/2006/main" xmlns:r="http://schemas.openxmlformats.org/officeDocument/2006/relationships" xmlns:p="http://schemas.openxmlformats.org/presentationml/2006/main">
  <p:tag name="SHAPENAME" val="5. Source"/>
</p:tagLst>
</file>

<file path=ppt/tags/tag4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9.xml><?xml version="1.0" encoding="utf-8"?>
<p:tagLst xmlns:a="http://schemas.openxmlformats.org/drawingml/2006/main" xmlns:r="http://schemas.openxmlformats.org/officeDocument/2006/relationships" xmlns:p="http://schemas.openxmlformats.org/presentationml/2006/main">
  <p:tag name="ANGLE" val="4"/>
</p:tagLst>
</file>

<file path=ppt/tags/tag4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3.xml><?xml version="1.0" encoding="utf-8"?>
<p:tagLst xmlns:a="http://schemas.openxmlformats.org/drawingml/2006/main" xmlns:r="http://schemas.openxmlformats.org/officeDocument/2006/relationships" xmlns:p="http://schemas.openxmlformats.org/presentationml/2006/main">
  <p:tag name="SHAPENAME" val="5. Sourc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ANGLE" val="3"/>
</p:tagLst>
</file>

<file path=ppt/tags/tag500.xml><?xml version="1.0" encoding="utf-8"?>
<p:tagLst xmlns:a="http://schemas.openxmlformats.org/drawingml/2006/main" xmlns:r="http://schemas.openxmlformats.org/officeDocument/2006/relationships" xmlns:p="http://schemas.openxmlformats.org/presentationml/2006/main">
  <p:tag name="SHAPENAME" val="5. Source"/>
</p:tagLst>
</file>

<file path=ppt/tags/tag5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504.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6.xml><?xml version="1.0" encoding="utf-8"?>
<p:tagLst xmlns:a="http://schemas.openxmlformats.org/drawingml/2006/main" xmlns:r="http://schemas.openxmlformats.org/officeDocument/2006/relationships" xmlns:p="http://schemas.openxmlformats.org/presentationml/2006/main">
  <p:tag name="NAME" val="ACET"/>
</p:tagLst>
</file>

<file path=ppt/tags/tag507.xml><?xml version="1.0" encoding="utf-8"?>
<p:tagLst xmlns:a="http://schemas.openxmlformats.org/drawingml/2006/main" xmlns:r="http://schemas.openxmlformats.org/officeDocument/2006/relationships" xmlns:p="http://schemas.openxmlformats.org/presentationml/2006/main">
  <p:tag name="NAME" val="Moon"/>
</p:tagLst>
</file>

<file path=ppt/tags/tag508.xml><?xml version="1.0" encoding="utf-8"?>
<p:tagLst xmlns:a="http://schemas.openxmlformats.org/drawingml/2006/main" xmlns:r="http://schemas.openxmlformats.org/officeDocument/2006/relationships" xmlns:p="http://schemas.openxmlformats.org/presentationml/2006/main">
  <p:tag name="NAME" val="Moon"/>
</p:tagLst>
</file>

<file path=ppt/tags/tag509.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ANGLE" val="3"/>
</p:tagLst>
</file>

<file path=ppt/tags/tag510.xml><?xml version="1.0" encoding="utf-8"?>
<p:tagLst xmlns:a="http://schemas.openxmlformats.org/drawingml/2006/main" xmlns:r="http://schemas.openxmlformats.org/officeDocument/2006/relationships" xmlns:p="http://schemas.openxmlformats.org/presentationml/2006/main">
  <p:tag name="NAME" val="Moon"/>
</p:tagLst>
</file>

<file path=ppt/tags/tag511.xml><?xml version="1.0" encoding="utf-8"?>
<p:tagLst xmlns:a="http://schemas.openxmlformats.org/drawingml/2006/main" xmlns:r="http://schemas.openxmlformats.org/officeDocument/2006/relationships" xmlns:p="http://schemas.openxmlformats.org/presentationml/2006/main">
  <p:tag name="NAME" val="Moon"/>
</p:tagLst>
</file>

<file path=ppt/tags/tag512.xml><?xml version="1.0" encoding="utf-8"?>
<p:tagLst xmlns:a="http://schemas.openxmlformats.org/drawingml/2006/main" xmlns:r="http://schemas.openxmlformats.org/officeDocument/2006/relationships" xmlns:p="http://schemas.openxmlformats.org/presentationml/2006/main">
  <p:tag name="ANGLE" val="5"/>
</p:tagLst>
</file>

<file path=ppt/tags/tag513.xml><?xml version="1.0" encoding="utf-8"?>
<p:tagLst xmlns:a="http://schemas.openxmlformats.org/drawingml/2006/main" xmlns:r="http://schemas.openxmlformats.org/officeDocument/2006/relationships" xmlns:p="http://schemas.openxmlformats.org/presentationml/2006/main">
  <p:tag name="ANGLE" val="5"/>
</p:tagLst>
</file>

<file path=ppt/tags/tag514.xml><?xml version="1.0" encoding="utf-8"?>
<p:tagLst xmlns:a="http://schemas.openxmlformats.org/drawingml/2006/main" xmlns:r="http://schemas.openxmlformats.org/officeDocument/2006/relationships" xmlns:p="http://schemas.openxmlformats.org/presentationml/2006/main">
  <p:tag name="ANGLE" val="4"/>
</p:tagLst>
</file>

<file path=ppt/tags/tag515.xml><?xml version="1.0" encoding="utf-8"?>
<p:tagLst xmlns:a="http://schemas.openxmlformats.org/drawingml/2006/main" xmlns:r="http://schemas.openxmlformats.org/officeDocument/2006/relationships" xmlns:p="http://schemas.openxmlformats.org/presentationml/2006/main">
  <p:tag name="ANGLE" val="4"/>
</p:tagLst>
</file>

<file path=ppt/tags/tag516.xml><?xml version="1.0" encoding="utf-8"?>
<p:tagLst xmlns:a="http://schemas.openxmlformats.org/drawingml/2006/main" xmlns:r="http://schemas.openxmlformats.org/officeDocument/2006/relationships" xmlns:p="http://schemas.openxmlformats.org/presentationml/2006/main">
  <p:tag name="ANGLE" val="3"/>
</p:tagLst>
</file>

<file path=ppt/tags/tag517.xml><?xml version="1.0" encoding="utf-8"?>
<p:tagLst xmlns:a="http://schemas.openxmlformats.org/drawingml/2006/main" xmlns:r="http://schemas.openxmlformats.org/officeDocument/2006/relationships" xmlns:p="http://schemas.openxmlformats.org/presentationml/2006/main">
  <p:tag name="ANGLE" val="3"/>
</p:tagLst>
</file>

<file path=ppt/tags/tag518.xml><?xml version="1.0" encoding="utf-8"?>
<p:tagLst xmlns:a="http://schemas.openxmlformats.org/drawingml/2006/main" xmlns:r="http://schemas.openxmlformats.org/officeDocument/2006/relationships" xmlns:p="http://schemas.openxmlformats.org/presentationml/2006/main">
  <p:tag name="ANGLE" val="2"/>
</p:tagLst>
</file>

<file path=ppt/tags/tag519.xml><?xml version="1.0" encoding="utf-8"?>
<p:tagLst xmlns:a="http://schemas.openxmlformats.org/drawingml/2006/main" xmlns:r="http://schemas.openxmlformats.org/officeDocument/2006/relationships" xmlns:p="http://schemas.openxmlformats.org/presentationml/2006/main">
  <p:tag name="ANGLE" val="2"/>
</p:tagLst>
</file>

<file path=ppt/tags/tag52.xml><?xml version="1.0" encoding="utf-8"?>
<p:tagLst xmlns:a="http://schemas.openxmlformats.org/drawingml/2006/main" xmlns:r="http://schemas.openxmlformats.org/officeDocument/2006/relationships" xmlns:p="http://schemas.openxmlformats.org/presentationml/2006/main">
  <p:tag name="ANGLE" val="2"/>
</p:tagLst>
</file>

<file path=ppt/tags/tag520.xml><?xml version="1.0" encoding="utf-8"?>
<p:tagLst xmlns:a="http://schemas.openxmlformats.org/drawingml/2006/main" xmlns:r="http://schemas.openxmlformats.org/officeDocument/2006/relationships" xmlns:p="http://schemas.openxmlformats.org/presentationml/2006/main">
  <p:tag name="ANGLE" val="1"/>
</p:tagLst>
</file>

<file path=ppt/tags/tag521.xml><?xml version="1.0" encoding="utf-8"?>
<p:tagLst xmlns:a="http://schemas.openxmlformats.org/drawingml/2006/main" xmlns:r="http://schemas.openxmlformats.org/officeDocument/2006/relationships" xmlns:p="http://schemas.openxmlformats.org/presentationml/2006/main">
  <p:tag name="ANGLE" val="1"/>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7.xml><?xml version="1.0" encoding="utf-8"?>
<p:tagLst xmlns:a="http://schemas.openxmlformats.org/drawingml/2006/main" xmlns:r="http://schemas.openxmlformats.org/officeDocument/2006/relationships" xmlns:p="http://schemas.openxmlformats.org/presentationml/2006/main">
  <p:tag name="SHAPENAME" val="5. Source"/>
</p:tagLst>
</file>

<file path=ppt/tags/tag5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9.xml><?xml version="1.0" encoding="utf-8"?>
<p:tagLst xmlns:a="http://schemas.openxmlformats.org/drawingml/2006/main" xmlns:r="http://schemas.openxmlformats.org/officeDocument/2006/relationships" xmlns:p="http://schemas.openxmlformats.org/presentationml/2006/main">
  <p:tag name="SLIDETYPE" val="TitleContrast"/>
</p:tagLst>
</file>

<file path=ppt/tags/tag53.xml><?xml version="1.0" encoding="utf-8"?>
<p:tagLst xmlns:a="http://schemas.openxmlformats.org/drawingml/2006/main" xmlns:r="http://schemas.openxmlformats.org/officeDocument/2006/relationships" xmlns:p="http://schemas.openxmlformats.org/presentationml/2006/main">
  <p:tag name="ANGLE" val="2"/>
</p:tagLst>
</file>

<file path=ppt/tags/tag5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1.xml><?xml version="1.0" encoding="utf-8"?>
<p:tagLst xmlns:a="http://schemas.openxmlformats.org/drawingml/2006/main" xmlns:r="http://schemas.openxmlformats.org/officeDocument/2006/relationships" xmlns:p="http://schemas.openxmlformats.org/presentationml/2006/main">
  <p:tag name="SHAPENAME" val="Title"/>
</p:tagLst>
</file>

<file path=ppt/tags/tag5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4.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35.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36.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37.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38.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39.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xml><?xml version="1.0" encoding="utf-8"?>
<p:tagLst xmlns:a="http://schemas.openxmlformats.org/drawingml/2006/main" xmlns:r="http://schemas.openxmlformats.org/officeDocument/2006/relationships" xmlns:p="http://schemas.openxmlformats.org/presentationml/2006/main">
  <p:tag name="ANGLE" val="1"/>
</p:tagLst>
</file>

<file path=ppt/tags/tag540.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1.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2.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3.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4.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5.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6.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7.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8.xml><?xml version="1.0" encoding="utf-8"?>
<p:tagLst xmlns:a="http://schemas.openxmlformats.org/drawingml/2006/main" xmlns:r="http://schemas.openxmlformats.org/officeDocument/2006/relationships" xmlns:p="http://schemas.openxmlformats.org/presentationml/2006/main">
  <p:tag name="NAME" val="HeadingWithBodyText"/>
  <p:tag name="1LEVEL" val="8"/>
  <p:tag name="2LEVEL" val="4"/>
  <p:tag name="3LEVEL" val="2"/>
  <p:tag name="4LEVEL" val="1"/>
  <p:tag name="5LEVEL" val="0.5"/>
</p:tagLst>
</file>

<file path=ppt/tags/tag5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ANGLE"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xml><?xml version="1.0" encoding="utf-8"?>
<p:tagLst xmlns:a="http://schemas.openxmlformats.org/drawingml/2006/main" xmlns:r="http://schemas.openxmlformats.org/officeDocument/2006/relationships" xmlns:p="http://schemas.openxmlformats.org/presentationml/2006/main">
  <p:tag name="SHAPENAME" val="5. Source"/>
</p:tagLst>
</file>

<file path=ppt/tags/tag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5.xml><?xml version="1.0" encoding="utf-8"?>
<p:tagLst xmlns:a="http://schemas.openxmlformats.org/drawingml/2006/main" xmlns:r="http://schemas.openxmlformats.org/officeDocument/2006/relationships" xmlns:p="http://schemas.openxmlformats.org/presentationml/2006/main">
  <p:tag name="SHAPENAME" val="4. Footnote"/>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NAME" val="ACET"/>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NAME" val="Moon"/>
</p:tagLst>
</file>

<file path=ppt/tags/tag71.xml><?xml version="1.0" encoding="utf-8"?>
<p:tagLst xmlns:a="http://schemas.openxmlformats.org/drawingml/2006/main" xmlns:r="http://schemas.openxmlformats.org/officeDocument/2006/relationships" xmlns:p="http://schemas.openxmlformats.org/presentationml/2006/main">
  <p:tag name="NAME" val="Moon"/>
</p:tagLst>
</file>

<file path=ppt/tags/tag72.xml><?xml version="1.0" encoding="utf-8"?>
<p:tagLst xmlns:a="http://schemas.openxmlformats.org/drawingml/2006/main" xmlns:r="http://schemas.openxmlformats.org/officeDocument/2006/relationships" xmlns:p="http://schemas.openxmlformats.org/presentationml/2006/main">
  <p:tag name="NAME" val="Moon"/>
</p:tagLst>
</file>

<file path=ppt/tags/tag73.xml><?xml version="1.0" encoding="utf-8"?>
<p:tagLst xmlns:a="http://schemas.openxmlformats.org/drawingml/2006/main" xmlns:r="http://schemas.openxmlformats.org/officeDocument/2006/relationships" xmlns:p="http://schemas.openxmlformats.org/presentationml/2006/main">
  <p:tag name="ANGLE" val="5"/>
</p:tagLst>
</file>

<file path=ppt/tags/tag74.xml><?xml version="1.0" encoding="utf-8"?>
<p:tagLst xmlns:a="http://schemas.openxmlformats.org/drawingml/2006/main" xmlns:r="http://schemas.openxmlformats.org/officeDocument/2006/relationships" xmlns:p="http://schemas.openxmlformats.org/presentationml/2006/main">
  <p:tag name="ANGLE" val="5"/>
</p:tagLst>
</file>

<file path=ppt/tags/tag75.xml><?xml version="1.0" encoding="utf-8"?>
<p:tagLst xmlns:a="http://schemas.openxmlformats.org/drawingml/2006/main" xmlns:r="http://schemas.openxmlformats.org/officeDocument/2006/relationships" xmlns:p="http://schemas.openxmlformats.org/presentationml/2006/main">
  <p:tag name="ANGLE" val="4"/>
</p:tagLst>
</file>

<file path=ppt/tags/tag76.xml><?xml version="1.0" encoding="utf-8"?>
<p:tagLst xmlns:a="http://schemas.openxmlformats.org/drawingml/2006/main" xmlns:r="http://schemas.openxmlformats.org/officeDocument/2006/relationships" xmlns:p="http://schemas.openxmlformats.org/presentationml/2006/main">
  <p:tag name="ANGLE" val="4"/>
</p:tagLst>
</file>

<file path=ppt/tags/tag77.xml><?xml version="1.0" encoding="utf-8"?>
<p:tagLst xmlns:a="http://schemas.openxmlformats.org/drawingml/2006/main" xmlns:r="http://schemas.openxmlformats.org/officeDocument/2006/relationships" xmlns:p="http://schemas.openxmlformats.org/presentationml/2006/main">
  <p:tag name="ANGLE" val="3"/>
</p:tagLst>
</file>

<file path=ppt/tags/tag78.xml><?xml version="1.0" encoding="utf-8"?>
<p:tagLst xmlns:a="http://schemas.openxmlformats.org/drawingml/2006/main" xmlns:r="http://schemas.openxmlformats.org/officeDocument/2006/relationships" xmlns:p="http://schemas.openxmlformats.org/presentationml/2006/main">
  <p:tag name="ANGLE" val="3"/>
</p:tagLst>
</file>

<file path=ppt/tags/tag79.xml><?xml version="1.0" encoding="utf-8"?>
<p:tagLst xmlns:a="http://schemas.openxmlformats.org/drawingml/2006/main" xmlns:r="http://schemas.openxmlformats.org/officeDocument/2006/relationships" xmlns:p="http://schemas.openxmlformats.org/presentationml/2006/main">
  <p:tag name="ANGLE" val="2"/>
</p:tagLst>
</file>

<file path=ppt/tags/tag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xml><?xml version="1.0" encoding="utf-8"?>
<p:tagLst xmlns:a="http://schemas.openxmlformats.org/drawingml/2006/main" xmlns:r="http://schemas.openxmlformats.org/officeDocument/2006/relationships" xmlns:p="http://schemas.openxmlformats.org/presentationml/2006/main">
  <p:tag name="ANGLE" val="2"/>
</p:tagLst>
</file>

<file path=ppt/tags/tag81.xml><?xml version="1.0" encoding="utf-8"?>
<p:tagLst xmlns:a="http://schemas.openxmlformats.org/drawingml/2006/main" xmlns:r="http://schemas.openxmlformats.org/officeDocument/2006/relationships" xmlns:p="http://schemas.openxmlformats.org/presentationml/2006/main">
  <p:tag name="ANGLE" val="1"/>
</p:tagLst>
</file>

<file path=ppt/tags/tag82.xml><?xml version="1.0" encoding="utf-8"?>
<p:tagLst xmlns:a="http://schemas.openxmlformats.org/drawingml/2006/main" xmlns:r="http://schemas.openxmlformats.org/officeDocument/2006/relationships" xmlns:p="http://schemas.openxmlformats.org/presentationml/2006/main">
  <p:tag name="ANGLE" val="1"/>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6.xml><?xml version="1.0" encoding="utf-8"?>
<p:tagLst xmlns:a="http://schemas.openxmlformats.org/drawingml/2006/main" xmlns:r="http://schemas.openxmlformats.org/officeDocument/2006/relationships" xmlns:p="http://schemas.openxmlformats.org/presentationml/2006/main">
  <p:tag name="SHAPENAME" val="Subtitle"/>
</p:tagLst>
</file>

<file path=ppt/tags/tag87.xml><?xml version="1.0" encoding="utf-8"?>
<p:tagLst xmlns:a="http://schemas.openxmlformats.org/drawingml/2006/main" xmlns:r="http://schemas.openxmlformats.org/officeDocument/2006/relationships" xmlns:p="http://schemas.openxmlformats.org/presentationml/2006/main">
  <p:tag name="SHAPENAME" val="Titl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1_Contrast">
  <a:themeElements>
    <a:clrScheme name="Scheme2">
      <a:dk1>
        <a:srgbClr val="FFFFFF"/>
      </a:dk1>
      <a:lt1>
        <a:srgbClr val="002B3A"/>
      </a:lt1>
      <a:dk2>
        <a:srgbClr val="000000"/>
      </a:dk2>
      <a:lt2>
        <a:srgbClr val="000000"/>
      </a:lt2>
      <a:accent1>
        <a:srgbClr val="FFFFFF"/>
      </a:accent1>
      <a:accent2>
        <a:srgbClr val="09732D"/>
      </a:accent2>
      <a:accent3>
        <a:srgbClr val="005068"/>
      </a:accent3>
      <a:accent4>
        <a:srgbClr val="CACCCC"/>
      </a:accent4>
      <a:accent5>
        <a:srgbClr val="787878"/>
      </a:accent5>
      <a:accent6>
        <a:srgbClr val="9A9C9C"/>
      </a:accent6>
      <a:hlink>
        <a:srgbClr val="0000FF"/>
      </a:hlink>
      <a:folHlink>
        <a:srgbClr val="800080"/>
      </a:folHlink>
    </a:clrScheme>
    <a:fontScheme name="Custom 2">
      <a:majorFont>
        <a:latin typeface="Neutra Display Titling"/>
        <a:ea typeface=""/>
        <a:cs typeface=""/>
      </a:majorFont>
      <a:minorFont>
        <a:latin typeface="Neutra Tex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B3A"/>
        </a:lt1>
        <a:dk2>
          <a:srgbClr val="000000"/>
        </a:dk2>
        <a:lt2>
          <a:srgbClr val="000000"/>
        </a:lt2>
        <a:accent1>
          <a:srgbClr val="FFFFFF"/>
        </a:accent1>
        <a:accent2>
          <a:srgbClr val="09732D"/>
        </a:accent2>
        <a:accent3>
          <a:srgbClr val="005068"/>
        </a:accent3>
        <a:accent4>
          <a:srgbClr val="CACCCC"/>
        </a:accent4>
        <a:accent5>
          <a:srgbClr val="787878"/>
        </a:accent5>
        <a:accent6>
          <a:srgbClr val="9A9C9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074_OFF" id="{6A6EB35D-0950-4936-9855-7D6DE6DB96BD}" vid="{F353E7B1-16F7-4996-B936-331802B641D1}"/>
    </a:ext>
  </a:extLst>
</a:theme>
</file>

<file path=ppt/theme/theme10.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fontScheme name="Custom 2">
      <a:majorFont>
        <a:latin typeface="Neutra Display Titling"/>
        <a:ea typeface=""/>
        <a:cs typeface=""/>
      </a:majorFont>
      <a:minorFont>
        <a:latin typeface="Neutra Tex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074_OFF" id="{6A6EB35D-0950-4936-9855-7D6DE6DB96BD}" vid="{56B9B730-459E-4175-AA68-EA4E498B167B}"/>
    </a:ext>
  </a:extLst>
</a:theme>
</file>

<file path=ppt/theme/theme3.xml><?xml version="1.0" encoding="utf-8"?>
<a:theme xmlns:a="http://schemas.openxmlformats.org/drawingml/2006/main" name="White">
  <a:themeElements>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fontScheme name="Custom 2">
      <a:majorFont>
        <a:latin typeface="Neutra Display Titling"/>
        <a:ea typeface=""/>
        <a:cs typeface=""/>
      </a:majorFont>
      <a:minorFont>
        <a:latin typeface="Neutra Tex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074_OFF" id="{6A6EB35D-0950-4936-9855-7D6DE6DB96BD}" vid="{56B9B730-459E-4175-AA68-EA4E498B167B}"/>
    </a:ext>
  </a:extLst>
</a:theme>
</file>

<file path=ppt/theme/theme4.xml><?xml version="1.0" encoding="utf-8"?>
<a:theme xmlns:a="http://schemas.openxmlformats.org/drawingml/2006/main" name="2_Contrast">
  <a:themeElements>
    <a:clrScheme name="Scheme2">
      <a:dk1>
        <a:srgbClr val="FFFFFF"/>
      </a:dk1>
      <a:lt1>
        <a:srgbClr val="002B3A"/>
      </a:lt1>
      <a:dk2>
        <a:srgbClr val="000000"/>
      </a:dk2>
      <a:lt2>
        <a:srgbClr val="000000"/>
      </a:lt2>
      <a:accent1>
        <a:srgbClr val="FFFFFF"/>
      </a:accent1>
      <a:accent2>
        <a:srgbClr val="09732D"/>
      </a:accent2>
      <a:accent3>
        <a:srgbClr val="005068"/>
      </a:accent3>
      <a:accent4>
        <a:srgbClr val="CACCCC"/>
      </a:accent4>
      <a:accent5>
        <a:srgbClr val="787878"/>
      </a:accent5>
      <a:accent6>
        <a:srgbClr val="9A9C9C"/>
      </a:accent6>
      <a:hlink>
        <a:srgbClr val="0000FF"/>
      </a:hlink>
      <a:folHlink>
        <a:srgbClr val="800080"/>
      </a:folHlink>
    </a:clrScheme>
    <a:fontScheme name="Custom 2">
      <a:majorFont>
        <a:latin typeface="Neutra Display Titling"/>
        <a:ea typeface=""/>
        <a:cs typeface=""/>
      </a:majorFont>
      <a:minorFont>
        <a:latin typeface="Neutra Tex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B3A"/>
        </a:lt1>
        <a:dk2>
          <a:srgbClr val="000000"/>
        </a:dk2>
        <a:lt2>
          <a:srgbClr val="000000"/>
        </a:lt2>
        <a:accent1>
          <a:srgbClr val="FFFFFF"/>
        </a:accent1>
        <a:accent2>
          <a:srgbClr val="09732D"/>
        </a:accent2>
        <a:accent3>
          <a:srgbClr val="005068"/>
        </a:accent3>
        <a:accent4>
          <a:srgbClr val="CACCCC"/>
        </a:accent4>
        <a:accent5>
          <a:srgbClr val="787878"/>
        </a:accent5>
        <a:accent6>
          <a:srgbClr val="9A9C9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074_OFF" id="{6A6EB35D-0950-4936-9855-7D6DE6DB96BD}" vid="{F353E7B1-16F7-4996-B936-331802B641D1}"/>
    </a:ext>
  </a:extLst>
</a:theme>
</file>

<file path=ppt/theme/theme5.xml><?xml version="1.0" encoding="utf-8"?>
<a:theme xmlns:a="http://schemas.openxmlformats.org/drawingml/2006/main" name="4_Contrast">
  <a:themeElements>
    <a:clrScheme name="Scheme2">
      <a:dk1>
        <a:srgbClr val="FFFFFF"/>
      </a:dk1>
      <a:lt1>
        <a:srgbClr val="002B3A"/>
      </a:lt1>
      <a:dk2>
        <a:srgbClr val="000000"/>
      </a:dk2>
      <a:lt2>
        <a:srgbClr val="000000"/>
      </a:lt2>
      <a:accent1>
        <a:srgbClr val="FFFFFF"/>
      </a:accent1>
      <a:accent2>
        <a:srgbClr val="09732D"/>
      </a:accent2>
      <a:accent3>
        <a:srgbClr val="005068"/>
      </a:accent3>
      <a:accent4>
        <a:srgbClr val="CACCCC"/>
      </a:accent4>
      <a:accent5>
        <a:srgbClr val="787878"/>
      </a:accent5>
      <a:accent6>
        <a:srgbClr val="9A9C9C"/>
      </a:accent6>
      <a:hlink>
        <a:srgbClr val="0000FF"/>
      </a:hlink>
      <a:folHlink>
        <a:srgbClr val="800080"/>
      </a:folHlink>
    </a:clrScheme>
    <a:fontScheme name="Custom 2">
      <a:majorFont>
        <a:latin typeface="Neutra Display Titling"/>
        <a:ea typeface=""/>
        <a:cs typeface=""/>
      </a:majorFont>
      <a:minorFont>
        <a:latin typeface="Neutra Tex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2B3A"/>
        </a:lt1>
        <a:dk2>
          <a:srgbClr val="000000"/>
        </a:dk2>
        <a:lt2>
          <a:srgbClr val="000000"/>
        </a:lt2>
        <a:accent1>
          <a:srgbClr val="FFFFFF"/>
        </a:accent1>
        <a:accent2>
          <a:srgbClr val="09732D"/>
        </a:accent2>
        <a:accent3>
          <a:srgbClr val="005068"/>
        </a:accent3>
        <a:accent4>
          <a:srgbClr val="CACCCC"/>
        </a:accent4>
        <a:accent5>
          <a:srgbClr val="787878"/>
        </a:accent5>
        <a:accent6>
          <a:srgbClr val="9A9C9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074_OFF" id="{6A6EB35D-0950-4936-9855-7D6DE6DB96BD}" vid="{F353E7B1-16F7-4996-B936-331802B641D1}"/>
    </a:ext>
  </a:extLst>
</a:theme>
</file>

<file path=ppt/theme/theme6.xml><?xml version="1.0" encoding="utf-8"?>
<a:theme xmlns:a="http://schemas.openxmlformats.org/drawingml/2006/main" name="2_White">
  <a:themeElements>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fontScheme name="Custom 2">
      <a:majorFont>
        <a:latin typeface="Neutra Display Titling"/>
        <a:ea typeface=""/>
        <a:cs typeface=""/>
      </a:majorFont>
      <a:minorFont>
        <a:latin typeface="Neutra Tex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074_OFF" id="{6A6EB35D-0950-4936-9855-7D6DE6DB96BD}" vid="{56B9B730-459E-4175-AA68-EA4E498B167B}"/>
    </a:ext>
  </a:extLst>
</a:theme>
</file>

<file path=ppt/theme/theme7.xml><?xml version="1.0" encoding="utf-8"?>
<a:theme xmlns:a="http://schemas.openxmlformats.org/drawingml/2006/main" name="3_White">
  <a:themeElements>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fontScheme name="Custom 2">
      <a:majorFont>
        <a:latin typeface="Neutra Display Titling"/>
        <a:ea typeface=""/>
        <a:cs typeface=""/>
      </a:majorFont>
      <a:minorFont>
        <a:latin typeface="Neutra Tex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074_OFF" id="{6A6EB35D-0950-4936-9855-7D6DE6DB96BD}" vid="{56B9B730-459E-4175-AA68-EA4E498B167B}"/>
    </a:ext>
  </a:extLst>
</a:theme>
</file>

<file path=ppt/theme/theme8.xml><?xml version="1.0" encoding="utf-8"?>
<a:theme xmlns:a="http://schemas.openxmlformats.org/drawingml/2006/main" name="4_White">
  <a:themeElements>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fontScheme name="Custom 2">
      <a:majorFont>
        <a:latin typeface="Neutra Display Titling"/>
        <a:ea typeface=""/>
        <a:cs typeface=""/>
      </a:majorFont>
      <a:minorFont>
        <a:latin typeface="Neutra Tex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2B3A"/>
        </a:accent1>
        <a:accent2>
          <a:srgbClr val="09732D"/>
        </a:accent2>
        <a:accent3>
          <a:srgbClr val="005068"/>
        </a:accent3>
        <a:accent4>
          <a:srgbClr val="CACCCC"/>
        </a:accent4>
        <a:accent5>
          <a:srgbClr val="787878"/>
        </a:accent5>
        <a:accent6>
          <a:srgbClr val="9A9C9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074_OFF" id="{6A6EB35D-0950-4936-9855-7D6DE6DB96BD}" vid="{56B9B730-459E-4175-AA68-EA4E498B167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1E333C0A6A8F47B6D13219E5DC2A2A" ma:contentTypeVersion="12" ma:contentTypeDescription="Create a new document." ma:contentTypeScope="" ma:versionID="e08356421ffe4f6451f7a7febfa494f5">
  <xsd:schema xmlns:xsd="http://www.w3.org/2001/XMLSchema" xmlns:xs="http://www.w3.org/2001/XMLSchema" xmlns:p="http://schemas.microsoft.com/office/2006/metadata/properties" xmlns:ns3="7299e9ef-a15b-4802-bd74-56867437786e" xmlns:ns4="f50377c2-72a5-4f02-b6c5-3b4e3f844d42" targetNamespace="http://schemas.microsoft.com/office/2006/metadata/properties" ma:root="true" ma:fieldsID="64608f67f4ce983e8079425161f0cabb" ns3:_="" ns4:_="">
    <xsd:import namespace="7299e9ef-a15b-4802-bd74-56867437786e"/>
    <xsd:import namespace="f50377c2-72a5-4f02-b6c5-3b4e3f844d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9e9ef-a15b-4802-bd74-5686743778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0377c2-72a5-4f02-b6c5-3b4e3f844d4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50377c2-72a5-4f02-b6c5-3b4e3f844d42" xsi:nil="true"/>
  </documentManagement>
</p:properties>
</file>

<file path=customXml/itemProps1.xml><?xml version="1.0" encoding="utf-8"?>
<ds:datastoreItem xmlns:ds="http://schemas.openxmlformats.org/officeDocument/2006/customXml" ds:itemID="{7562FBED-9A7D-47C0-A677-B03EB3055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9e9ef-a15b-4802-bd74-56867437786e"/>
    <ds:schemaRef ds:uri="f50377c2-72a5-4f02-b6c5-3b4e3f844d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BF847B-0FEA-4060-AD9B-A7874116A8E0}">
  <ds:schemaRefs>
    <ds:schemaRef ds:uri="http://schemas.microsoft.com/sharepoint/v3/contenttype/forms"/>
  </ds:schemaRefs>
</ds:datastoreItem>
</file>

<file path=customXml/itemProps3.xml><?xml version="1.0" encoding="utf-8"?>
<ds:datastoreItem xmlns:ds="http://schemas.openxmlformats.org/officeDocument/2006/customXml" ds:itemID="{A6D5CDA0-C503-4086-8FA1-9C431381034F}">
  <ds:schemaRef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f50377c2-72a5-4f02-b6c5-3b4e3f844d42"/>
    <ds:schemaRef ds:uri="http://purl.org/dc/terms/"/>
    <ds:schemaRef ds:uri="http://schemas.microsoft.com/office/infopath/2007/PartnerControls"/>
    <ds:schemaRef ds:uri="7299e9ef-a15b-4802-bd74-56867437786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1571</Words>
  <Application>Microsoft Office PowerPoint</Application>
  <PresentationFormat>Widescreen</PresentationFormat>
  <Paragraphs>250</Paragraphs>
  <Slides>18</Slides>
  <Notes>5</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1</vt:i4>
      </vt:variant>
      <vt:variant>
        <vt:lpstr>Slide Titles</vt:lpstr>
      </vt:variant>
      <vt:variant>
        <vt:i4>18</vt:i4>
      </vt:variant>
    </vt:vector>
  </HeadingPairs>
  <TitlesOfParts>
    <vt:vector size="38" baseType="lpstr">
      <vt:lpstr>Arial</vt:lpstr>
      <vt:lpstr>Calibri</vt:lpstr>
      <vt:lpstr>Georgia</vt:lpstr>
      <vt:lpstr>Neutra Display Titling</vt:lpstr>
      <vt:lpstr>Neutra Text</vt:lpstr>
      <vt:lpstr>Neutra Text Alt</vt:lpstr>
      <vt:lpstr>Segoe UI</vt:lpstr>
      <vt:lpstr>Symbol</vt:lpstr>
      <vt:lpstr>Wingdings</vt:lpstr>
      <vt:lpstr>Wingdings 3</vt:lpstr>
      <vt:lpstr>1_Contrast</vt:lpstr>
      <vt:lpstr>1_White</vt:lpstr>
      <vt:lpstr>White</vt:lpstr>
      <vt:lpstr>2_Contrast</vt:lpstr>
      <vt:lpstr>4_Contrast</vt:lpstr>
      <vt:lpstr>2_White</vt:lpstr>
      <vt:lpstr>3_White</vt:lpstr>
      <vt:lpstr>4_White</vt:lpstr>
      <vt:lpstr>Office Theme</vt:lpstr>
      <vt:lpstr>think-cell Slide</vt:lpstr>
      <vt:lpstr>Lambda Alpha International, George Washington Chapter DC Build Back Better Infrastructure Task Force </vt:lpstr>
      <vt:lpstr>PowerPoint Presentation</vt:lpstr>
      <vt:lpstr>DC Build Back Better Infrastructure Task Force</vt:lpstr>
      <vt:lpstr>PowerPoint Presentation</vt:lpstr>
      <vt:lpstr>Task Force Timeline</vt:lpstr>
      <vt:lpstr>Community Engagement</vt:lpstr>
      <vt:lpstr>DC Build Back Better Infrastructure Task Force Report</vt:lpstr>
      <vt:lpstr>Task Force Project Recommendations</vt:lpstr>
      <vt:lpstr>Environment &amp; Resilience Subcommittee Priorities</vt:lpstr>
      <vt:lpstr>Transportation Innovation Subcommittee Priorities</vt:lpstr>
      <vt:lpstr>Technology Innovation Subcommittee Priorities</vt:lpstr>
      <vt:lpstr>Administration, Compliance and Procurement Subcommittee Priorities</vt:lpstr>
      <vt:lpstr>Workforce Capacity Building Subcommittee Priorities</vt:lpstr>
      <vt:lpstr>BIL Implementation</vt:lpstr>
      <vt:lpstr>PowerPoint Presentation</vt:lpstr>
      <vt:lpstr>Formula Funds “Reality Check”</vt:lpstr>
      <vt:lpstr>Next steps: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2022-04-26T20:25:07Z</dcterms:created>
  <dcterms:modified xsi:type="dcterms:W3CDTF">2023-02-24T15:30:46Z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0x010100D51E333C0A6A8F47B6D13219E5DC2A2A</vt:lpwstr>
  </property>
</Properties>
</file>